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7" r:id="rId6"/>
    <p:sldId id="260" r:id="rId7"/>
    <p:sldId id="4127" r:id="rId8"/>
    <p:sldId id="4128" r:id="rId9"/>
    <p:sldId id="4125" r:id="rId10"/>
    <p:sldId id="274" r:id="rId11"/>
    <p:sldId id="275" r:id="rId12"/>
    <p:sldId id="276" r:id="rId13"/>
    <p:sldId id="277" r:id="rId14"/>
    <p:sldId id="278" r:id="rId15"/>
    <p:sldId id="280" r:id="rId16"/>
    <p:sldId id="281" r:id="rId17"/>
    <p:sldId id="282" r:id="rId18"/>
    <p:sldId id="4131" r:id="rId19"/>
    <p:sldId id="4133" r:id="rId20"/>
    <p:sldId id="4106" r:id="rId21"/>
    <p:sldId id="4126" r:id="rId22"/>
    <p:sldId id="4129" r:id="rId23"/>
    <p:sldId id="4130" r:id="rId24"/>
    <p:sldId id="4098" r:id="rId25"/>
    <p:sldId id="273"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62" autoAdjust="0"/>
  </p:normalViewPr>
  <p:slideViewPr>
    <p:cSldViewPr snapToGrid="0" showGuides="1">
      <p:cViewPr varScale="1">
        <p:scale>
          <a:sx n="65" d="100"/>
          <a:sy n="65" d="100"/>
        </p:scale>
        <p:origin x="1358"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6EA1D-DF4C-45E4-9603-BF1C420C7756}" type="datetimeFigureOut">
              <a:rPr lang="nl-BE" smtClean="0"/>
              <a:t>3/10/2025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52B71-5102-4EF0-ABB7-AC3B817C2B75}" type="slidenum">
              <a:rPr lang="nl-BE" smtClean="0"/>
              <a:t>‹nr.›</a:t>
            </a:fld>
            <a:endParaRPr lang="nl-BE"/>
          </a:p>
        </p:txBody>
      </p:sp>
    </p:spTree>
    <p:extLst>
      <p:ext uri="{BB962C8B-B14F-4D97-AF65-F5344CB8AC3E}">
        <p14:creationId xmlns:p14="http://schemas.microsoft.com/office/powerpoint/2010/main" val="333132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yclevalley.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7608A-07AE-7024-104F-484F1CB206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2CE707-7020-F329-23D2-30E8D13E7E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2E9270-62E3-1967-83CE-BA346F3719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Fietsleasing houdt in dat je als werknemer een fiets leaset bij de werkgever, in ruil voor (een deel van) je eindejaarspremie of vakantiedagen. Dit voor een periode van 36 maanden. Na deze periode is er de mogelijkheid </a:t>
            </a:r>
            <a:r>
              <a:rPr lang="nl-BE" sz="1200" b="0" kern="1200" dirty="0">
                <a:solidFill>
                  <a:schemeClr val="tx1"/>
                </a:solidFill>
                <a:effectLst/>
                <a:latin typeface="+mn-lt"/>
                <a:ea typeface="+mn-ea"/>
                <a:cs typeface="+mn-cs"/>
              </a:rPr>
              <a:t>om de fiets over te kopen </a:t>
            </a:r>
            <a:r>
              <a:rPr lang="nl-BE" sz="1200" kern="1200" dirty="0">
                <a:solidFill>
                  <a:schemeClr val="tx1"/>
                </a:solidFill>
                <a:effectLst/>
                <a:latin typeface="+mn-lt"/>
                <a:ea typeface="+mn-ea"/>
                <a:cs typeface="+mn-cs"/>
              </a:rPr>
              <a:t>aan het vooraf bepaalde restbedrag, hiervoor ontvang je een factuur van </a:t>
            </a:r>
            <a:r>
              <a:rPr lang="nl-BE" sz="1200" kern="1200" dirty="0" err="1">
                <a:solidFill>
                  <a:schemeClr val="tx1"/>
                </a:solidFill>
                <a:effectLst/>
                <a:latin typeface="+mn-lt"/>
                <a:ea typeface="+mn-ea"/>
                <a:cs typeface="+mn-cs"/>
              </a:rPr>
              <a:t>Cycle</a:t>
            </a:r>
            <a:r>
              <a:rPr lang="nl-BE" sz="1200" kern="1200" dirty="0">
                <a:solidFill>
                  <a:schemeClr val="tx1"/>
                </a:solidFill>
                <a:effectLst/>
                <a:latin typeface="+mn-lt"/>
                <a:ea typeface="+mn-ea"/>
                <a:cs typeface="+mn-cs"/>
              </a:rPr>
              <a:t> Valley of terug in te leveren (met alle accessoires die aanwezig waren bij levering, met uitzondering van kleding). </a:t>
            </a:r>
            <a:r>
              <a:rPr lang="nl-BE" sz="2500" dirty="0"/>
              <a:t>In beide gevallen is het opnieuw mogelijk om in een nieuw leasecontract te stappen.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dirty="0"/>
          </a:p>
        </p:txBody>
      </p:sp>
      <p:sp>
        <p:nvSpPr>
          <p:cNvPr id="4" name="Tijdelijke aanduiding voor dianummer 3">
            <a:extLst>
              <a:ext uri="{FF2B5EF4-FFF2-40B4-BE49-F238E27FC236}">
                <a16:creationId xmlns:a16="http://schemas.microsoft.com/office/drawing/2014/main" id="{F8B0611D-EF36-03A1-A4FA-CBE5475123DF}"/>
              </a:ext>
            </a:extLst>
          </p:cNvPr>
          <p:cNvSpPr>
            <a:spLocks noGrp="1"/>
          </p:cNvSpPr>
          <p:nvPr>
            <p:ph type="sldNum" sz="quarter" idx="5"/>
          </p:nvPr>
        </p:nvSpPr>
        <p:spPr/>
        <p:txBody>
          <a:bodyPr/>
          <a:lstStyle/>
          <a:p>
            <a:fld id="{14252B71-5102-4EF0-ABB7-AC3B817C2B75}" type="slidenum">
              <a:rPr lang="nl-BE" smtClean="0"/>
              <a:t>4</a:t>
            </a:fld>
            <a:endParaRPr lang="nl-BE"/>
          </a:p>
        </p:txBody>
      </p:sp>
    </p:spTree>
    <p:extLst>
      <p:ext uri="{BB962C8B-B14F-4D97-AF65-F5344CB8AC3E}">
        <p14:creationId xmlns:p14="http://schemas.microsoft.com/office/powerpoint/2010/main" val="304507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E42E-F2E7-35A9-6072-C80BC021F5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94814D-12A6-9088-79C0-BFF3822A27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86D396-C8B1-BB9E-BDC0-19D51DE2CC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Om te weten wat je eigen persoonlijk te besteden budget is, dit heb je nodig om naar een fietshandelaar te gaan, kan je een simulatie opvragen bij Personeelspunt. Je kan aangeven of je deze wenst op basis van de inzet van je eindejaartoelage en/of je vakantiedagen. Je kan beiden niet combineren. We baseren onze simulatie op een voorspelling van de eindejaarstoelage van 2026. We kunnen dus ook nog geen rekening houden met ongekende situaties (voorbeeld: vermindering arbeidsbreuk). We houden wel al rekening met reeds gekende loonsverhogingen. </a:t>
            </a:r>
          </a:p>
          <a:p>
            <a:endParaRPr lang="nl-BE" dirty="0"/>
          </a:p>
        </p:txBody>
      </p:sp>
      <p:sp>
        <p:nvSpPr>
          <p:cNvPr id="4" name="Tijdelijke aanduiding voor dianummer 3">
            <a:extLst>
              <a:ext uri="{FF2B5EF4-FFF2-40B4-BE49-F238E27FC236}">
                <a16:creationId xmlns:a16="http://schemas.microsoft.com/office/drawing/2014/main" id="{529B95F8-EAC5-2A5A-C18E-5BD1303F62A2}"/>
              </a:ext>
            </a:extLst>
          </p:cNvPr>
          <p:cNvSpPr>
            <a:spLocks noGrp="1"/>
          </p:cNvSpPr>
          <p:nvPr>
            <p:ph type="sldNum" sz="quarter" idx="5"/>
          </p:nvPr>
        </p:nvSpPr>
        <p:spPr/>
        <p:txBody>
          <a:bodyPr/>
          <a:lstStyle/>
          <a:p>
            <a:fld id="{14252B71-5102-4EF0-ABB7-AC3B817C2B75}" type="slidenum">
              <a:rPr lang="nl-BE" smtClean="0"/>
              <a:t>14</a:t>
            </a:fld>
            <a:endParaRPr lang="nl-BE"/>
          </a:p>
        </p:txBody>
      </p:sp>
    </p:spTree>
    <p:extLst>
      <p:ext uri="{BB962C8B-B14F-4D97-AF65-F5344CB8AC3E}">
        <p14:creationId xmlns:p14="http://schemas.microsoft.com/office/powerpoint/2010/main" val="7526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B30C-C7BC-683B-A87E-96C6883204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14137D-EC88-3866-F893-22E0DF67FE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1EBC82-CF16-26FA-0FE9-FF05899C2DA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4CA0638-6DC4-43C2-78D0-E03852746681}"/>
              </a:ext>
            </a:extLst>
          </p:cNvPr>
          <p:cNvSpPr>
            <a:spLocks noGrp="1"/>
          </p:cNvSpPr>
          <p:nvPr>
            <p:ph type="sldNum" sz="quarter" idx="5"/>
          </p:nvPr>
        </p:nvSpPr>
        <p:spPr/>
        <p:txBody>
          <a:bodyPr/>
          <a:lstStyle/>
          <a:p>
            <a:fld id="{14252B71-5102-4EF0-ABB7-AC3B817C2B75}" type="slidenum">
              <a:rPr lang="nl-BE" smtClean="0"/>
              <a:t>15</a:t>
            </a:fld>
            <a:endParaRPr lang="nl-BE"/>
          </a:p>
        </p:txBody>
      </p:sp>
    </p:spTree>
    <p:extLst>
      <p:ext uri="{BB962C8B-B14F-4D97-AF65-F5344CB8AC3E}">
        <p14:creationId xmlns:p14="http://schemas.microsoft.com/office/powerpoint/2010/main" val="226713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79574-93CC-F3D7-00B4-14FD3D6F6C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CC9B85-9D10-57E8-C868-E129F630A7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DF96B0-A516-7C1C-C8E3-A7B8C4062154}"/>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9F1506C-C8DD-F3BC-BBCB-4F5D07E222F8}"/>
              </a:ext>
            </a:extLst>
          </p:cNvPr>
          <p:cNvSpPr>
            <a:spLocks noGrp="1"/>
          </p:cNvSpPr>
          <p:nvPr>
            <p:ph type="sldNum" sz="quarter" idx="5"/>
          </p:nvPr>
        </p:nvSpPr>
        <p:spPr/>
        <p:txBody>
          <a:bodyPr/>
          <a:lstStyle/>
          <a:p>
            <a:fld id="{14252B71-5102-4EF0-ABB7-AC3B817C2B75}" type="slidenum">
              <a:rPr lang="nl-BE" smtClean="0"/>
              <a:t>16</a:t>
            </a:fld>
            <a:endParaRPr lang="nl-BE"/>
          </a:p>
        </p:txBody>
      </p:sp>
    </p:spTree>
    <p:extLst>
      <p:ext uri="{BB962C8B-B14F-4D97-AF65-F5344CB8AC3E}">
        <p14:creationId xmlns:p14="http://schemas.microsoft.com/office/powerpoint/2010/main" val="406708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17</a:t>
            </a:fld>
            <a:endParaRPr lang="nl-BE"/>
          </a:p>
        </p:txBody>
      </p:sp>
    </p:spTree>
    <p:extLst>
      <p:ext uri="{BB962C8B-B14F-4D97-AF65-F5344CB8AC3E}">
        <p14:creationId xmlns:p14="http://schemas.microsoft.com/office/powerpoint/2010/main" val="28819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18</a:t>
            </a:fld>
            <a:endParaRPr lang="nl-BE"/>
          </a:p>
        </p:txBody>
      </p:sp>
    </p:spTree>
    <p:extLst>
      <p:ext uri="{BB962C8B-B14F-4D97-AF65-F5344CB8AC3E}">
        <p14:creationId xmlns:p14="http://schemas.microsoft.com/office/powerpoint/2010/main" val="24707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13B6-EFF3-A7DE-5C66-C72FFEA612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ACEFC4-4D6F-0B9F-94A6-D74DFE458D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AD04E6-D0AA-8BFC-483B-9CC405C25046}"/>
              </a:ext>
            </a:extLst>
          </p:cNvPr>
          <p:cNvSpPr>
            <a:spLocks noGrp="1"/>
          </p:cNvSpPr>
          <p:nvPr>
            <p:ph type="body" idx="1"/>
          </p:nvPr>
        </p:nvSpPr>
        <p:spPr/>
        <p:txBody>
          <a:bodyPr/>
          <a:lstStyle/>
          <a:p>
            <a:pPr marL="914400" lvl="1" indent="-457200">
              <a:buFont typeface="+mj-lt"/>
              <a:buAutoNum type="arabicPeriod"/>
            </a:pPr>
            <a:r>
              <a:rPr lang="nl-BE" dirty="0"/>
              <a:t>Bij interesse stuur een mail naar personeelspunt@ turnhout.be en ontvang van hen je te besteden bedrag. </a:t>
            </a:r>
          </a:p>
          <a:p>
            <a:pPr marL="914400" lvl="1" indent="-457200">
              <a:buFont typeface="+mj-lt"/>
              <a:buAutoNum type="arabicPeriod"/>
            </a:pPr>
            <a:r>
              <a:rPr lang="nl-BE" dirty="0"/>
              <a:t>Maak je account aan op </a:t>
            </a:r>
            <a:r>
              <a:rPr lang="nl-BE" u="sng" dirty="0">
                <a:hlinkClick r:id="rId3"/>
              </a:rPr>
              <a:t>https://www.cyclevalley.be/</a:t>
            </a:r>
            <a:r>
              <a:rPr lang="nl-BE" dirty="0"/>
              <a:t> en gebruik de code die voor jou van toepassing is:</a:t>
            </a:r>
            <a:endParaRPr lang="nl-BE" sz="3200" dirty="0"/>
          </a:p>
          <a:p>
            <a:pPr marL="1714500" lvl="3" indent="-342900" fontAlgn="ctr">
              <a:buFont typeface="+mj-lt"/>
              <a:buAutoNum type="arabicPeriod"/>
            </a:pPr>
            <a:r>
              <a:rPr lang="nl-BE" dirty="0"/>
              <a:t>Stad Turnhout:      ORG-01815 ​</a:t>
            </a:r>
          </a:p>
          <a:p>
            <a:pPr marL="1714500" lvl="3" indent="-342900" fontAlgn="ctr">
              <a:buFont typeface="+mj-lt"/>
              <a:buAutoNum type="arabicPeriod"/>
            </a:pPr>
            <a:r>
              <a:rPr lang="nl-BE" dirty="0"/>
              <a:t>OCMW Turnhout:  ORG-01924​</a:t>
            </a:r>
          </a:p>
          <a:p>
            <a:pPr marL="1714500" lvl="3" indent="-342900" fontAlgn="ctr">
              <a:buFont typeface="+mj-lt"/>
              <a:buAutoNum type="arabicPeriod"/>
            </a:pPr>
            <a:r>
              <a:rPr lang="nl-BE" dirty="0"/>
              <a:t>AGB Turnhout:      ORG-01927​</a:t>
            </a:r>
          </a:p>
          <a:p>
            <a:pPr marL="914400" lvl="1" indent="-457200" fontAlgn="ctr">
              <a:buFont typeface="+mj-lt"/>
              <a:buAutoNum type="arabicPeriod"/>
            </a:pPr>
            <a:r>
              <a:rPr lang="nl-BE" dirty="0"/>
              <a:t>Ga op zoek naar de fiets van je dromen en vraag een offerte aan die zeker geldig is tot en met 31 december 2025. </a:t>
            </a:r>
          </a:p>
          <a:p>
            <a:pPr marL="914400" lvl="1" indent="-457200">
              <a:buFont typeface="+mj-lt"/>
              <a:buAutoNum type="arabicPeriod"/>
            </a:pPr>
            <a:r>
              <a:rPr lang="nl-BE" dirty="0"/>
              <a:t>In de applicatie van </a:t>
            </a:r>
            <a:r>
              <a:rPr lang="nl-BE" dirty="0" err="1"/>
              <a:t>Cycle</a:t>
            </a:r>
            <a:r>
              <a:rPr lang="nl-BE" dirty="0"/>
              <a:t> Valley kan je de prijs van je offerte ingeven en berekenen of je toekomt met je budget. </a:t>
            </a:r>
          </a:p>
          <a:p>
            <a:pPr marL="914400" lvl="1" indent="-457200">
              <a:buFont typeface="+mj-lt"/>
              <a:buAutoNum type="arabicPeriod"/>
            </a:pPr>
            <a:r>
              <a:rPr lang="nl-BE" dirty="0"/>
              <a:t>Als je zeker bent dat je in wil stappen dan laad je de offerte op via de applicatie van </a:t>
            </a:r>
            <a:r>
              <a:rPr lang="nl-BE" dirty="0" err="1"/>
              <a:t>Cycle</a:t>
            </a:r>
            <a:r>
              <a:rPr lang="nl-BE" dirty="0"/>
              <a:t> Valley.</a:t>
            </a:r>
          </a:p>
          <a:p>
            <a:endParaRPr lang="nl-BE" dirty="0"/>
          </a:p>
        </p:txBody>
      </p:sp>
      <p:sp>
        <p:nvSpPr>
          <p:cNvPr id="4" name="Tijdelijke aanduiding voor dianummer 3">
            <a:extLst>
              <a:ext uri="{FF2B5EF4-FFF2-40B4-BE49-F238E27FC236}">
                <a16:creationId xmlns:a16="http://schemas.microsoft.com/office/drawing/2014/main" id="{6090260A-C8B0-CE4C-DEDF-8F2E5000ACC3}"/>
              </a:ext>
            </a:extLst>
          </p:cNvPr>
          <p:cNvSpPr>
            <a:spLocks noGrp="1"/>
          </p:cNvSpPr>
          <p:nvPr>
            <p:ph type="sldNum" sz="quarter" idx="5"/>
          </p:nvPr>
        </p:nvSpPr>
        <p:spPr/>
        <p:txBody>
          <a:bodyPr/>
          <a:lstStyle/>
          <a:p>
            <a:fld id="{14252B71-5102-4EF0-ABB7-AC3B817C2B75}" type="slidenum">
              <a:rPr lang="nl-BE" smtClean="0"/>
              <a:t>19</a:t>
            </a:fld>
            <a:endParaRPr lang="nl-BE"/>
          </a:p>
        </p:txBody>
      </p:sp>
    </p:spTree>
    <p:extLst>
      <p:ext uri="{BB962C8B-B14F-4D97-AF65-F5344CB8AC3E}">
        <p14:creationId xmlns:p14="http://schemas.microsoft.com/office/powerpoint/2010/main" val="29722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E25C3-2086-F277-6494-06F86C8842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1D493C-5E4D-F0E1-3C1A-CEE04E2E42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C6FB0A-4B8D-BB28-5712-BACB7B546144}"/>
              </a:ext>
            </a:extLst>
          </p:cNvPr>
          <p:cNvSpPr>
            <a:spLocks noGrp="1"/>
          </p:cNvSpPr>
          <p:nvPr>
            <p:ph type="body" idx="1"/>
          </p:nvPr>
        </p:nvSpPr>
        <p:spPr/>
        <p:txBody>
          <a:bodyPr/>
          <a:lstStyle/>
          <a:p>
            <a:pPr marL="457200" lvl="1" indent="0">
              <a:buFont typeface="+mj-lt"/>
              <a:buNone/>
            </a:pPr>
            <a:r>
              <a:rPr lang="nl-BE" sz="1200" kern="1200" dirty="0">
                <a:solidFill>
                  <a:schemeClr val="tx1"/>
                </a:solidFill>
                <a:effectLst/>
                <a:latin typeface="+mn-lt"/>
                <a:ea typeface="+mn-ea"/>
                <a:cs typeface="+mn-cs"/>
              </a:rPr>
              <a:t>6. </a:t>
            </a:r>
            <a:r>
              <a:rPr lang="nl-BE" sz="1200" kern="1200" dirty="0" err="1">
                <a:solidFill>
                  <a:schemeClr val="tx1"/>
                </a:solidFill>
                <a:effectLst/>
                <a:latin typeface="+mn-lt"/>
                <a:ea typeface="+mn-ea"/>
                <a:cs typeface="+mn-cs"/>
              </a:rPr>
              <a:t>Cycle</a:t>
            </a:r>
            <a:r>
              <a:rPr lang="nl-BE" sz="1200" kern="1200" dirty="0">
                <a:solidFill>
                  <a:schemeClr val="tx1"/>
                </a:solidFill>
                <a:effectLst/>
                <a:latin typeface="+mn-lt"/>
                <a:ea typeface="+mn-ea"/>
                <a:cs typeface="+mn-cs"/>
              </a:rPr>
              <a:t> Valley stuurt je een mail met onze fietspolicy. Deze moet je ondertekend aan hen terugsturen. </a:t>
            </a:r>
          </a:p>
          <a:p>
            <a:pPr marL="457200" lvl="1" indent="0">
              <a:buFont typeface="+mj-lt"/>
              <a:buNone/>
            </a:pPr>
            <a:r>
              <a:rPr lang="nl-BE" sz="1200" kern="1200" dirty="0">
                <a:solidFill>
                  <a:schemeClr val="tx1"/>
                </a:solidFill>
                <a:effectLst/>
                <a:latin typeface="+mn-lt"/>
                <a:ea typeface="+mn-ea"/>
                <a:cs typeface="+mn-cs"/>
              </a:rPr>
              <a:t>7. </a:t>
            </a:r>
            <a:r>
              <a:rPr lang="nl-BE" sz="1200" kern="1200" dirty="0" err="1">
                <a:solidFill>
                  <a:schemeClr val="tx1"/>
                </a:solidFill>
                <a:effectLst/>
                <a:latin typeface="+mn-lt"/>
                <a:ea typeface="+mn-ea"/>
                <a:cs typeface="+mn-cs"/>
              </a:rPr>
              <a:t>Cycle</a:t>
            </a:r>
            <a:r>
              <a:rPr lang="nl-BE" sz="1200" kern="1200" dirty="0">
                <a:solidFill>
                  <a:schemeClr val="tx1"/>
                </a:solidFill>
                <a:effectLst/>
                <a:latin typeface="+mn-lt"/>
                <a:ea typeface="+mn-ea"/>
                <a:cs typeface="+mn-cs"/>
              </a:rPr>
              <a:t> Valley stuurt een melding aan Personeelspunt om te laten weten dat de offerte klaar staat ter validatie. </a:t>
            </a:r>
          </a:p>
          <a:p>
            <a:pPr marL="457200" lvl="1" indent="0">
              <a:buFont typeface="+mj-lt"/>
              <a:buNone/>
            </a:pPr>
            <a:r>
              <a:rPr lang="nl-BE" sz="1200" kern="1200" dirty="0">
                <a:solidFill>
                  <a:schemeClr val="tx1"/>
                </a:solidFill>
                <a:effectLst/>
                <a:latin typeface="+mn-lt"/>
                <a:ea typeface="+mn-ea"/>
                <a:cs typeface="+mn-cs"/>
              </a:rPr>
              <a:t>8. Personeelspunt kijkt na of alle ondertekende documenten in ons bezit zijn. Als dit zo is kijken wij nogmaals na of het te besteden budget niet overschreden werd. Alles in orde? Personeelspunt keurt de fiets goed. </a:t>
            </a:r>
          </a:p>
          <a:p>
            <a:pPr marL="457200" lvl="1" indent="0">
              <a:buFont typeface="+mj-lt"/>
              <a:buNone/>
            </a:pPr>
            <a:r>
              <a:rPr lang="nl-BE" sz="1200" kern="1200" dirty="0">
                <a:solidFill>
                  <a:schemeClr val="tx1"/>
                </a:solidFill>
                <a:effectLst/>
                <a:latin typeface="+mn-lt"/>
                <a:ea typeface="+mn-ea"/>
                <a:cs typeface="+mn-cs"/>
              </a:rPr>
              <a:t>9. </a:t>
            </a:r>
            <a:r>
              <a:rPr lang="nl-BE" sz="1200" kern="1200" dirty="0" err="1">
                <a:solidFill>
                  <a:schemeClr val="tx1"/>
                </a:solidFill>
                <a:effectLst/>
                <a:latin typeface="+mn-lt"/>
                <a:ea typeface="+mn-ea"/>
                <a:cs typeface="+mn-cs"/>
              </a:rPr>
              <a:t>Cycle</a:t>
            </a:r>
            <a:r>
              <a:rPr lang="nl-BE" sz="1200" kern="1200" dirty="0">
                <a:solidFill>
                  <a:schemeClr val="tx1"/>
                </a:solidFill>
                <a:effectLst/>
                <a:latin typeface="+mn-lt"/>
                <a:ea typeface="+mn-ea"/>
                <a:cs typeface="+mn-cs"/>
              </a:rPr>
              <a:t> Valley plaatst de bestelling van de fiets en brengt jou hiervan ook per mail op de hoogte. </a:t>
            </a:r>
          </a:p>
          <a:p>
            <a:pPr marL="457200" lvl="1" indent="0">
              <a:buFont typeface="+mj-lt"/>
              <a:buNone/>
            </a:pPr>
            <a:r>
              <a:rPr lang="nl-BE" sz="1200" kern="1200" dirty="0">
                <a:solidFill>
                  <a:schemeClr val="tx1"/>
                </a:solidFill>
                <a:effectLst/>
                <a:latin typeface="+mn-lt"/>
                <a:ea typeface="+mn-ea"/>
                <a:cs typeface="+mn-cs"/>
              </a:rPr>
              <a:t>10. Als je de fiets mag afhalen bij de fietsenhandelaar stuurt </a:t>
            </a:r>
            <a:r>
              <a:rPr lang="nl-BE" sz="1200" kern="1200" dirty="0" err="1">
                <a:solidFill>
                  <a:schemeClr val="tx1"/>
                </a:solidFill>
                <a:effectLst/>
                <a:latin typeface="+mn-lt"/>
                <a:ea typeface="+mn-ea"/>
                <a:cs typeface="+mn-cs"/>
              </a:rPr>
              <a:t>Cycle</a:t>
            </a:r>
            <a:r>
              <a:rPr lang="nl-BE" sz="1200" kern="1200" dirty="0">
                <a:solidFill>
                  <a:schemeClr val="tx1"/>
                </a:solidFill>
                <a:effectLst/>
                <a:latin typeface="+mn-lt"/>
                <a:ea typeface="+mn-ea"/>
                <a:cs typeface="+mn-cs"/>
              </a:rPr>
              <a:t> Valley nogmaals een mail. Mogelijks staat je fiets al vroeger klaar bij de fietsenhandelaar maar let op: fietsen mogen pas afgehaald worden vanaf 1 januari 2026 omdat deze anders nog niet verzekerd zijn. Je mag ook geen twee fietsen tegelijk leasen. Ga je dus voor de tweede keer een fiets leasen? Let er dan op dat je je fiets pas afhaalt zodra de andere periode er volledig op zit. </a:t>
            </a:r>
          </a:p>
          <a:p>
            <a:endParaRPr lang="nl-BE" dirty="0"/>
          </a:p>
        </p:txBody>
      </p:sp>
      <p:sp>
        <p:nvSpPr>
          <p:cNvPr id="4" name="Tijdelijke aanduiding voor dianummer 3">
            <a:extLst>
              <a:ext uri="{FF2B5EF4-FFF2-40B4-BE49-F238E27FC236}">
                <a16:creationId xmlns:a16="http://schemas.microsoft.com/office/drawing/2014/main" id="{587868D2-F3D0-D125-5D21-2730404A58A9}"/>
              </a:ext>
            </a:extLst>
          </p:cNvPr>
          <p:cNvSpPr>
            <a:spLocks noGrp="1"/>
          </p:cNvSpPr>
          <p:nvPr>
            <p:ph type="sldNum" sz="quarter" idx="5"/>
          </p:nvPr>
        </p:nvSpPr>
        <p:spPr/>
        <p:txBody>
          <a:bodyPr/>
          <a:lstStyle/>
          <a:p>
            <a:fld id="{14252B71-5102-4EF0-ABB7-AC3B817C2B75}" type="slidenum">
              <a:rPr lang="nl-BE" smtClean="0"/>
              <a:t>20</a:t>
            </a:fld>
            <a:endParaRPr lang="nl-BE"/>
          </a:p>
        </p:txBody>
      </p:sp>
    </p:spTree>
    <p:extLst>
      <p:ext uri="{BB962C8B-B14F-4D97-AF65-F5344CB8AC3E}">
        <p14:creationId xmlns:p14="http://schemas.microsoft.com/office/powerpoint/2010/main" val="347627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0348-24FF-BD9C-F048-FBBBDC53EE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E9E991-F30E-8769-C532-EF28CB7A00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652BC92-DD0F-A247-2FF0-ED13B009553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1F7BD12-3ED5-060D-777C-0ACA251E3E8F}"/>
              </a:ext>
            </a:extLst>
          </p:cNvPr>
          <p:cNvSpPr>
            <a:spLocks noGrp="1"/>
          </p:cNvSpPr>
          <p:nvPr>
            <p:ph type="sldNum" sz="quarter" idx="5"/>
          </p:nvPr>
        </p:nvSpPr>
        <p:spPr/>
        <p:txBody>
          <a:bodyPr/>
          <a:lstStyle/>
          <a:p>
            <a:fld id="{14252B71-5102-4EF0-ABB7-AC3B817C2B75}" type="slidenum">
              <a:rPr lang="nl-BE" smtClean="0"/>
              <a:t>5</a:t>
            </a:fld>
            <a:endParaRPr lang="nl-BE"/>
          </a:p>
        </p:txBody>
      </p:sp>
    </p:spTree>
    <p:extLst>
      <p:ext uri="{BB962C8B-B14F-4D97-AF65-F5344CB8AC3E}">
        <p14:creationId xmlns:p14="http://schemas.microsoft.com/office/powerpoint/2010/main" val="197095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Om een fiets te leasen kan je ofwel je eindejaarstoelage inzetten ofwel vakantiedagen. In het eerste geval ruil je (een deel van) je eindejaarspremie van drie jaar in voor een fiets. Als je nu instapt gaat dit over de eindejaarspremie van het jaar 2026, 2027 en 2028. Je kan er ook voor kiezen om vakantiedagen in te zetten in ruil voor een fietsleasebudget. </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7</a:t>
            </a:fld>
            <a:endParaRPr lang="nl-BE"/>
          </a:p>
        </p:txBody>
      </p:sp>
    </p:spTree>
    <p:extLst>
      <p:ext uri="{BB962C8B-B14F-4D97-AF65-F5344CB8AC3E}">
        <p14:creationId xmlns:p14="http://schemas.microsoft.com/office/powerpoint/2010/main" val="104997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Om uit te legen hoe dit financieel in elkaar zit werken we met een fictief maar realistisch voorbeeld:</a:t>
            </a:r>
          </a:p>
          <a:p>
            <a:r>
              <a:rPr lang="nl-BE" sz="1200" kern="1200" dirty="0">
                <a:solidFill>
                  <a:schemeClr val="tx1"/>
                </a:solidFill>
                <a:effectLst/>
                <a:latin typeface="+mn-lt"/>
                <a:ea typeface="+mn-ea"/>
                <a:cs typeface="+mn-cs"/>
              </a:rPr>
              <a:t>Jos wil een fiets leasen, hij is een contractueel personeelslid. Hij vraagt zich af voor welk maximumbudget hij een fiets kan kiezen en welk voordeel hij hier dan uithaalt tegenover zijn fiets gewoon zelf aan te kopen.</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8</a:t>
            </a:fld>
            <a:endParaRPr lang="nl-BE"/>
          </a:p>
        </p:txBody>
      </p:sp>
    </p:spTree>
    <p:extLst>
      <p:ext uri="{BB962C8B-B14F-4D97-AF65-F5344CB8AC3E}">
        <p14:creationId xmlns:p14="http://schemas.microsoft.com/office/powerpoint/2010/main" val="175153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We bekijken eerst hoe Jos zijn eindejaarstoelage er uit ziet als hij niet instapt op fietslease. Dit is een fictief voorbeeld.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Jos heeft een bruto eindejaarstoelage van 3000 euro.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Op de eindejaarstoelage betalen wij als werkgever een RSZ-bijdrage. Dit is voor een contractueel personeelslid 28,85%. </a:t>
            </a:r>
            <a:r>
              <a:rPr lang="nl-BE" sz="1200" b="1" kern="1200" dirty="0">
                <a:solidFill>
                  <a:schemeClr val="tx1"/>
                </a:solidFill>
                <a:effectLst/>
                <a:latin typeface="+mn-lt"/>
                <a:ea typeface="+mn-ea"/>
                <a:cs typeface="+mn-cs"/>
              </a:rPr>
              <a:t>Hier weet of merk je als werknemer eigenlijk niets van. </a:t>
            </a:r>
            <a:r>
              <a:rPr lang="nl-BE" sz="1200" b="0" kern="1200" dirty="0">
                <a:solidFill>
                  <a:schemeClr val="tx1"/>
                </a:solidFill>
                <a:effectLst/>
                <a:latin typeface="+mn-lt"/>
                <a:ea typeface="+mn-ea"/>
                <a:cs typeface="+mn-cs"/>
              </a:rPr>
              <a:t>Dit is voor dit voorbeeld dan ook niet nodig om verder te berekenen.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Van de 3000 euro eindejaarstoelage gaat een RSZ bijdrage en bedrijfsvoorheffing af. Voor Jos is dit 1700 euro. Dit is verschillend van persoon tot persoon en fictief. Het is wel een realistisch voorbeeld.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Jos houdt van zijn eindejaarstoelage netto 1300 euro over.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Als hij dus gewoon zelf een fiets aankoopt, buiten de fietslease, kan hij deze 1300 euro netto hiervoor gebruiken.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Als hij dus drie jaar op rij zijn eindejaarstoelage spaart is dit 3900 euro. </a:t>
            </a:r>
            <a:r>
              <a:rPr lang="nl-BE" sz="1000" kern="100" dirty="0">
                <a:solidFill>
                  <a:schemeClr val="tx1"/>
                </a:solidFill>
                <a:latin typeface="+mn-lt"/>
                <a:ea typeface="Aptos" panose="020B0004020202020204" pitchFamily="34" charset="0"/>
                <a:cs typeface="Times New Roman" panose="02020603050405020304" pitchFamily="18" charset="0"/>
              </a:rPr>
              <a:t>Dit kan hij uiteraard nog verder aanvullen met eigen budget. Hij koopt de fiets aan en deze is meteen van hem.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9</a:t>
            </a:fld>
            <a:endParaRPr lang="nl-BE"/>
          </a:p>
        </p:txBody>
      </p:sp>
    </p:spTree>
    <p:extLst>
      <p:ext uri="{BB962C8B-B14F-4D97-AF65-F5344CB8AC3E}">
        <p14:creationId xmlns:p14="http://schemas.microsoft.com/office/powerpoint/2010/main" val="223965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Nu bekijken we wat Jos met zijn </a:t>
            </a:r>
            <a:r>
              <a:rPr lang="nl-BE" sz="1200" kern="1200" dirty="0" err="1">
                <a:solidFill>
                  <a:schemeClr val="tx1"/>
                </a:solidFill>
                <a:effectLst/>
                <a:latin typeface="+mn-lt"/>
                <a:ea typeface="+mn-ea"/>
                <a:cs typeface="+mn-cs"/>
              </a:rPr>
              <a:t>eindejaarstoelage</a:t>
            </a:r>
            <a:r>
              <a:rPr lang="nl-BE" sz="1200" kern="1200" dirty="0">
                <a:solidFill>
                  <a:schemeClr val="tx1"/>
                </a:solidFill>
                <a:effectLst/>
                <a:latin typeface="+mn-lt"/>
                <a:ea typeface="+mn-ea"/>
                <a:cs typeface="+mn-cs"/>
              </a:rPr>
              <a:t> kan doen als hij wél een fiets aankoopt via fietslease:</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Jos heeft een bruto eindejaarstoelage van 3000 euro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Op de eindejaarstoelage betalen wij als werkgever een RSZ-bijdrage. Dit is voor een contractueel personeelslid 28,85%. Hier weet of merk je als werknemer eigenlijk niets van. Maar dit deel mag wel mee ingezet worden bij je fietsleasebudget. Voor Jos is dit dus 865,5 euro. Dit is dus een groot voordeel.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Verder mag ook het volledige brutobedrag gebruikt worden voor de fietslease. Dit is dus 3000 euro.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Als hij dus zijn fiets aankoopt via fietslease kan hij 3865,50 euro inzetten. Aangezien hij drie eindejaarspremies kan inzetten is dit maximum11596,50 euro. </a:t>
            </a:r>
          </a:p>
          <a:p>
            <a:pPr marL="0" lvl="0" indent="0">
              <a:buFont typeface="Arial" panose="020B0604020202020204" pitchFamily="34" charset="0"/>
              <a:buNone/>
            </a:pP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Dit is een maximumbedrag. Je kan er ook voor kiezen om slechts een deel van je eindejaarstoelage in te zetten omdat je bijvoorbeeld een goedkopere fiets koopt. Wat nog overblijft wordt zoals de gewone eindejaartoelage uitbetaald, hier gaat dus nog RSZ en bedrijfsvoorheffing af vooraleer je het nettobedrag kent. </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10</a:t>
            </a:fld>
            <a:endParaRPr lang="nl-BE"/>
          </a:p>
        </p:txBody>
      </p:sp>
    </p:spTree>
    <p:extLst>
      <p:ext uri="{BB962C8B-B14F-4D97-AF65-F5344CB8AC3E}">
        <p14:creationId xmlns:p14="http://schemas.microsoft.com/office/powerpoint/2010/main" val="143779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Dit is een groot verschil, het verschil is voor iedereen anders afhankelijk van je persoonlijke RSZ-inhouding en bedrijfsvoorheffing. Maar het verschil wordt dus gemaakt doordat je bij fietslease gebruik kan maken van het brutobedrag én ook de RSZ-bijdrage die wij als werkgever doen mag gebruiken. Dit laatste zal je nooit in geld ontvangen.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Het voordeel zit dus in het kunnen gebruiken van je brutobedrag (i.p.v. je netto) + de RSZ bijdrage van de werkgever waar je anders nooit aan kan. Heel concreet win je in dit voorbeeld dus de 865,50 euro (RSZ werkgever) + 1700 euro (RSZ werknemer + bedrijfsvoorheffing). Deze bedragen zou je anders niet netto ontvangen maar kan je wel zinvol inzetten voor je fietslease. </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11</a:t>
            </a:fld>
            <a:endParaRPr lang="nl-BE"/>
          </a:p>
        </p:txBody>
      </p:sp>
    </p:spTree>
    <p:extLst>
      <p:ext uri="{BB962C8B-B14F-4D97-AF65-F5344CB8AC3E}">
        <p14:creationId xmlns:p14="http://schemas.microsoft.com/office/powerpoint/2010/main" val="51410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verschil met een statutair personeelslid zit in de RSZ-bijdrage van de werkgever. Dat stuk waar je als werknemer nooit aan kan. Voor een contractueel personeelslid is dit 28,85% van je bruto. Bij een statutair personeelslid is dit 15,47% van je bruto. Aangezien dit een kleiner aandeel is, is ook dit absolute bedrag kleiner. </a:t>
            </a:r>
          </a:p>
          <a:p>
            <a:endParaRPr lang="nl-BE" dirty="0"/>
          </a:p>
          <a:p>
            <a:r>
              <a:rPr lang="nl-BE" dirty="0"/>
              <a:t>Dit maakt dat een fiets leasen voor een contractueel personeelslid nog net iets interessanter is dan voor een statutair personeelslid. Maar ondanks dit verschil blijft het voordeel groot aangezien je de RSZ-bijdrage en bedrijfsvoorheffing nog steeds blijft inzetten voor de fietslease. </a:t>
            </a:r>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12</a:t>
            </a:fld>
            <a:endParaRPr lang="nl-BE"/>
          </a:p>
        </p:txBody>
      </p:sp>
    </p:spTree>
    <p:extLst>
      <p:ext uri="{BB962C8B-B14F-4D97-AF65-F5344CB8AC3E}">
        <p14:creationId xmlns:p14="http://schemas.microsoft.com/office/powerpoint/2010/main" val="387154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B76A7-5199-CF9F-9488-2F8CCF1780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AE5243-E501-4764-E8F7-0EEF4F2AE8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F73BCE-5E04-BF4F-8C22-F3EDE3905D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Je kan er ook voor kiezen om vakantiedagen in te zetten in ruil voor een fietsleasebudget.  Het idee is dat je vakantiedagen gaat omrekenen naar een budget.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Alle vakantiedagen boven de 28 kalenderdagen kunnen ingezet worden. Als je dus recht hebt op 33 dagen kan je 5 dagen per jaar omzetten in fietsleasebudget. Het gaat dus over 15 dagen over drie jaar, wat de periode van een fietslease is. De berekening gebeurt pro-rata je arbeidsbreuk. Een vakantiedag omrekenen naar een budget gebeurt door de jaarwedde te delen door 360. Dit is dan de waarde voor 1 dag. Voor een persoonlijke berekening kan je een simulatie opvragen. </a:t>
            </a:r>
          </a:p>
        </p:txBody>
      </p:sp>
      <p:sp>
        <p:nvSpPr>
          <p:cNvPr id="4" name="Tijdelijke aanduiding voor dianummer 3">
            <a:extLst>
              <a:ext uri="{FF2B5EF4-FFF2-40B4-BE49-F238E27FC236}">
                <a16:creationId xmlns:a16="http://schemas.microsoft.com/office/drawing/2014/main" id="{38991EB8-7770-FC9E-E854-057FD8FDE8DD}"/>
              </a:ext>
            </a:extLst>
          </p:cNvPr>
          <p:cNvSpPr>
            <a:spLocks noGrp="1"/>
          </p:cNvSpPr>
          <p:nvPr>
            <p:ph type="sldNum" sz="quarter" idx="5"/>
          </p:nvPr>
        </p:nvSpPr>
        <p:spPr/>
        <p:txBody>
          <a:bodyPr/>
          <a:lstStyle/>
          <a:p>
            <a:fld id="{14252B71-5102-4EF0-ABB7-AC3B817C2B75}" type="slidenum">
              <a:rPr lang="nl-BE" smtClean="0"/>
              <a:t>13</a:t>
            </a:fld>
            <a:endParaRPr lang="nl-BE"/>
          </a:p>
        </p:txBody>
      </p:sp>
    </p:spTree>
    <p:extLst>
      <p:ext uri="{BB962C8B-B14F-4D97-AF65-F5344CB8AC3E}">
        <p14:creationId xmlns:p14="http://schemas.microsoft.com/office/powerpoint/2010/main" val="23238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580530" y="1254124"/>
            <a:ext cx="3030940" cy="1692275"/>
          </a:xfrm>
          <a:prstGeom prst="rect">
            <a:avLst/>
          </a:prstGeom>
        </p:spPr>
      </p:pic>
      <p:pic>
        <p:nvPicPr>
          <p:cNvPr id="7" name="Graphic 6">
            <a:extLst>
              <a:ext uri="{FF2B5EF4-FFF2-40B4-BE49-F238E27FC236}">
                <a16:creationId xmlns:a16="http://schemas.microsoft.com/office/drawing/2014/main" id="{93DBDCB2-53F0-4F96-9178-7F4AD6BB9F1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0530" y="3911602"/>
            <a:ext cx="3030940" cy="1692275"/>
          </a:xfrm>
          <a:prstGeom prst="rect">
            <a:avLst/>
          </a:prstGeom>
        </p:spPr>
      </p:pic>
    </p:spTree>
    <p:extLst>
      <p:ext uri="{BB962C8B-B14F-4D97-AF65-F5344CB8AC3E}">
        <p14:creationId xmlns:p14="http://schemas.microsoft.com/office/powerpoint/2010/main" val="137171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dia met beeld">
    <p:bg>
      <p:bgPr>
        <a:solidFill>
          <a:schemeClr val="accent4"/>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68A9687-AAD2-44AE-8CD0-D6096E704CFE}"/>
              </a:ext>
            </a:extLst>
          </p:cNvPr>
          <p:cNvSpPr>
            <a:spLocks noGrp="1"/>
          </p:cNvSpPr>
          <p:nvPr>
            <p:ph type="pic" sz="quarter" idx="10"/>
          </p:nvPr>
        </p:nvSpPr>
        <p:spPr>
          <a:xfrm>
            <a:off x="0" y="0"/>
            <a:ext cx="12192000" cy="6858000"/>
          </a:xfrm>
        </p:spPr>
        <p:txBody>
          <a:bodyPr/>
          <a:lstStyle>
            <a:lvl1pPr>
              <a:defRPr>
                <a:solidFill>
                  <a:schemeClr val="tx2"/>
                </a:solidFill>
              </a:defRPr>
            </a:lvl1pPr>
          </a:lstStyle>
          <a:p>
            <a:r>
              <a:rPr lang="nl-NL"/>
              <a:t>Klik op het pictogram als u een afbeelding wilt toevoegen</a:t>
            </a:r>
            <a:endParaRPr lang="nl-BE" dirty="0"/>
          </a:p>
        </p:txBody>
      </p:sp>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963615" y="-4"/>
            <a:ext cx="2264770" cy="1264496"/>
          </a:xfrm>
          <a:prstGeom prst="rect">
            <a:avLst/>
          </a:prstGeom>
        </p:spPr>
      </p:pic>
      <p:pic>
        <p:nvPicPr>
          <p:cNvPr id="2" name="Graphic 1">
            <a:extLst>
              <a:ext uri="{FF2B5EF4-FFF2-40B4-BE49-F238E27FC236}">
                <a16:creationId xmlns:a16="http://schemas.microsoft.com/office/drawing/2014/main" id="{384B924F-BD0D-4433-AE4E-67E411F3F1D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3615" y="5593504"/>
            <a:ext cx="2264770" cy="1264496"/>
          </a:xfrm>
          <a:prstGeom prst="rect">
            <a:avLst/>
          </a:prstGeom>
        </p:spPr>
      </p:pic>
      <p:sp>
        <p:nvSpPr>
          <p:cNvPr id="8" name="Titel 1">
            <a:extLst>
              <a:ext uri="{FF2B5EF4-FFF2-40B4-BE49-F238E27FC236}">
                <a16:creationId xmlns:a16="http://schemas.microsoft.com/office/drawing/2014/main" id="{38191FE5-E231-4A8D-9805-D30AF55B4F4F}"/>
              </a:ext>
            </a:extLst>
          </p:cNvPr>
          <p:cNvSpPr>
            <a:spLocks noGrp="1"/>
          </p:cNvSpPr>
          <p:nvPr>
            <p:ph type="ctrTitle" hasCustomPrompt="1"/>
          </p:nvPr>
        </p:nvSpPr>
        <p:spPr>
          <a:xfrm>
            <a:off x="1524000" y="2286000"/>
            <a:ext cx="4572000" cy="3035300"/>
          </a:xfrm>
        </p:spPr>
        <p:txBody>
          <a:bodyPr wrap="square" lIns="0" tIns="0" rIns="0" bIns="0" anchor="ctr" anchorCtr="0"/>
          <a:lstStyle>
            <a:lvl1pPr algn="l">
              <a:defRPr sz="5000">
                <a:solidFill>
                  <a:schemeClr val="tx2"/>
                </a:solidFill>
              </a:defRPr>
            </a:lvl1pPr>
          </a:lstStyle>
          <a:p>
            <a:r>
              <a:rPr lang="nl-NL" dirty="0"/>
              <a:t>“</a:t>
            </a:r>
            <a:br>
              <a:rPr lang="nl-NL" dirty="0"/>
            </a:br>
            <a:r>
              <a:rPr lang="nl-NL" dirty="0"/>
              <a:t>Quote pagina tekst op enkele regels</a:t>
            </a:r>
            <a:endParaRPr lang="nl-BE" dirty="0"/>
          </a:p>
        </p:txBody>
      </p:sp>
    </p:spTree>
    <p:extLst>
      <p:ext uri="{BB962C8B-B14F-4D97-AF65-F5344CB8AC3E}">
        <p14:creationId xmlns:p14="http://schemas.microsoft.com/office/powerpoint/2010/main" val="314014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6700" y="771420"/>
            <a:ext cx="1908628" cy="254484"/>
          </a:xfrm>
          <a:prstGeom prst="rect">
            <a:avLst/>
          </a:prstGeom>
        </p:spPr>
      </p:pic>
      <p:pic>
        <p:nvPicPr>
          <p:cNvPr id="2" name="Graphic 1">
            <a:extLst>
              <a:ext uri="{FF2B5EF4-FFF2-40B4-BE49-F238E27FC236}">
                <a16:creationId xmlns:a16="http://schemas.microsoft.com/office/drawing/2014/main" id="{384B924F-BD0D-4433-AE4E-67E411F3F1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1057" y="6048481"/>
            <a:ext cx="1449885" cy="809519"/>
          </a:xfrm>
          <a:prstGeom prst="rect">
            <a:avLst/>
          </a:prstGeom>
        </p:spPr>
      </p:pic>
      <p:pic>
        <p:nvPicPr>
          <p:cNvPr id="6" name="Graphic 5">
            <a:extLst>
              <a:ext uri="{FF2B5EF4-FFF2-40B4-BE49-F238E27FC236}">
                <a16:creationId xmlns:a16="http://schemas.microsoft.com/office/drawing/2014/main" id="{03DB472D-C9EF-4EA0-AAF5-6EC9F357D4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371057" y="0"/>
            <a:ext cx="1449885" cy="809519"/>
          </a:xfrm>
          <a:prstGeom prst="rect">
            <a:avLst/>
          </a:prstGeom>
        </p:spPr>
      </p:pic>
      <p:sp>
        <p:nvSpPr>
          <p:cNvPr id="9" name="Titel 1">
            <a:extLst>
              <a:ext uri="{FF2B5EF4-FFF2-40B4-BE49-F238E27FC236}">
                <a16:creationId xmlns:a16="http://schemas.microsoft.com/office/drawing/2014/main" id="{09921BB5-5AA3-4A48-9330-35AEB5386849}"/>
              </a:ext>
            </a:extLst>
          </p:cNvPr>
          <p:cNvSpPr>
            <a:spLocks noGrp="1"/>
          </p:cNvSpPr>
          <p:nvPr>
            <p:ph type="ctrTitle" hasCustomPrompt="1"/>
          </p:nvPr>
        </p:nvSpPr>
        <p:spPr>
          <a:xfrm>
            <a:off x="787400" y="5689599"/>
            <a:ext cx="5308600" cy="1168401"/>
          </a:xfrm>
        </p:spPr>
        <p:txBody>
          <a:bodyPr wrap="square" lIns="0" tIns="0" rIns="0" bIns="0" anchor="t" anchorCtr="0"/>
          <a:lstStyle>
            <a:lvl1pPr algn="l">
              <a:defRPr sz="1500">
                <a:solidFill>
                  <a:schemeClr val="tx2"/>
                </a:solidFill>
              </a:defRPr>
            </a:lvl1pPr>
          </a:lstStyle>
          <a:p>
            <a:r>
              <a:rPr lang="nl-BE" dirty="0"/>
              <a:t>Adres en contact gegevens</a:t>
            </a:r>
          </a:p>
        </p:txBody>
      </p:sp>
    </p:spTree>
    <p:extLst>
      <p:ext uri="{BB962C8B-B14F-4D97-AF65-F5344CB8AC3E}">
        <p14:creationId xmlns:p14="http://schemas.microsoft.com/office/powerpoint/2010/main" val="105628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 beeld rechts">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F7436-90FF-4561-A700-58AF516799BD}"/>
              </a:ext>
            </a:extLst>
          </p:cNvPr>
          <p:cNvSpPr>
            <a:spLocks noGrp="1"/>
          </p:cNvSpPr>
          <p:nvPr>
            <p:ph type="ctrTitle" hasCustomPrompt="1"/>
          </p:nvPr>
        </p:nvSpPr>
        <p:spPr>
          <a:xfrm>
            <a:off x="1524000" y="774700"/>
            <a:ext cx="4572000" cy="3168650"/>
          </a:xfrm>
        </p:spPr>
        <p:txBody>
          <a:bodyPr wrap="square" lIns="0" tIns="0" rIns="0" bIns="0" anchor="b"/>
          <a:lstStyle>
            <a:lvl1pPr algn="l">
              <a:defRPr sz="5000">
                <a:solidFill>
                  <a:schemeClr val="tx2"/>
                </a:solidFill>
              </a:defRPr>
            </a:lvl1pPr>
          </a:lstStyle>
          <a:p>
            <a:r>
              <a:rPr lang="nl-NL" dirty="0"/>
              <a:t>Titel van presentatie </a:t>
            </a:r>
            <a:br>
              <a:rPr lang="nl-NL" dirty="0"/>
            </a:br>
            <a:r>
              <a:rPr lang="nl-NL" dirty="0"/>
              <a:t>met foto #1</a:t>
            </a:r>
            <a:endParaRPr lang="nl-BE" dirty="0"/>
          </a:p>
        </p:txBody>
      </p:sp>
      <p:sp>
        <p:nvSpPr>
          <p:cNvPr id="3" name="Ondertitel 2">
            <a:extLst>
              <a:ext uri="{FF2B5EF4-FFF2-40B4-BE49-F238E27FC236}">
                <a16:creationId xmlns:a16="http://schemas.microsoft.com/office/drawing/2014/main" id="{F903186E-2610-4705-A124-60E6B5CED5EE}"/>
              </a:ext>
            </a:extLst>
          </p:cNvPr>
          <p:cNvSpPr>
            <a:spLocks noGrp="1"/>
          </p:cNvSpPr>
          <p:nvPr>
            <p:ph type="subTitle" idx="1" hasCustomPrompt="1"/>
          </p:nvPr>
        </p:nvSpPr>
        <p:spPr>
          <a:xfrm>
            <a:off x="1524000" y="4357255"/>
            <a:ext cx="4572000" cy="1726045"/>
          </a:xfrm>
        </p:spPr>
        <p:txBody>
          <a:bodyPr lIns="0" tIns="0" rIns="0" bIns="0"/>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609600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grpSp>
        <p:nvGrpSpPr>
          <p:cNvPr id="5" name="Groep 4">
            <a:extLst>
              <a:ext uri="{FF2B5EF4-FFF2-40B4-BE49-F238E27FC236}">
                <a16:creationId xmlns:a16="http://schemas.microsoft.com/office/drawing/2014/main" id="{2CEC7BF2-2E64-46EE-9ABF-8CBE2B90B41D}"/>
              </a:ext>
            </a:extLst>
          </p:cNvPr>
          <p:cNvGrpSpPr/>
          <p:nvPr userDrawn="1"/>
        </p:nvGrpSpPr>
        <p:grpSpPr>
          <a:xfrm>
            <a:off x="5663806" y="2557923"/>
            <a:ext cx="8069255" cy="4310963"/>
            <a:chOff x="5663806" y="2557923"/>
            <a:chExt cx="8069255" cy="4310963"/>
          </a:xfrm>
        </p:grpSpPr>
        <p:grpSp>
          <p:nvGrpSpPr>
            <p:cNvPr id="18" name="Groep 17">
              <a:extLst>
                <a:ext uri="{FF2B5EF4-FFF2-40B4-BE49-F238E27FC236}">
                  <a16:creationId xmlns:a16="http://schemas.microsoft.com/office/drawing/2014/main" id="{20F4B0E9-AFE5-4916-AE1A-204C8D162EC9}"/>
                </a:ext>
              </a:extLst>
            </p:cNvPr>
            <p:cNvGrpSpPr/>
            <p:nvPr userDrawn="1"/>
          </p:nvGrpSpPr>
          <p:grpSpPr>
            <a:xfrm>
              <a:off x="5663806" y="2557923"/>
              <a:ext cx="864387" cy="1259275"/>
              <a:chOff x="5686425" y="2616619"/>
              <a:chExt cx="819150" cy="1193381"/>
            </a:xfrm>
          </p:grpSpPr>
          <p:pic>
            <p:nvPicPr>
              <p:cNvPr id="15" name="Graphic 14">
                <a:extLst>
                  <a:ext uri="{FF2B5EF4-FFF2-40B4-BE49-F238E27FC236}">
                    <a16:creationId xmlns:a16="http://schemas.microsoft.com/office/drawing/2014/main" id="{53EE2CB6-54B3-48A6-9796-AFD0AA35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7" name="Graphic 16">
                <a:extLst>
                  <a:ext uri="{FF2B5EF4-FFF2-40B4-BE49-F238E27FC236}">
                    <a16:creationId xmlns:a16="http://schemas.microsoft.com/office/drawing/2014/main" id="{CD739F70-4499-496E-922F-4B2C26AD9F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grpSp>
          <p:nvGrpSpPr>
            <p:cNvPr id="4" name="Groep 3">
              <a:extLst>
                <a:ext uri="{FF2B5EF4-FFF2-40B4-BE49-F238E27FC236}">
                  <a16:creationId xmlns:a16="http://schemas.microsoft.com/office/drawing/2014/main" id="{37F92A11-C271-4320-9C53-5DC5B5C52184}"/>
                </a:ext>
              </a:extLst>
            </p:cNvPr>
            <p:cNvGrpSpPr/>
            <p:nvPr userDrawn="1"/>
          </p:nvGrpSpPr>
          <p:grpSpPr>
            <a:xfrm>
              <a:off x="9144000" y="4306660"/>
              <a:ext cx="4589061" cy="2562226"/>
              <a:chOff x="9144000" y="4295774"/>
              <a:chExt cx="4589061" cy="2562226"/>
            </a:xfrm>
          </p:grpSpPr>
          <p:pic>
            <p:nvPicPr>
              <p:cNvPr id="11" name="Graphic 10">
                <a:extLst>
                  <a:ext uri="{FF2B5EF4-FFF2-40B4-BE49-F238E27FC236}">
                    <a16:creationId xmlns:a16="http://schemas.microsoft.com/office/drawing/2014/main" id="{228F9180-9477-47AD-BBC8-C889F0956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4295774"/>
                <a:ext cx="4589061" cy="2562226"/>
              </a:xfrm>
              <a:prstGeom prst="rect">
                <a:avLst/>
              </a:prstGeom>
            </p:spPr>
          </p:pic>
          <p:pic>
            <p:nvPicPr>
              <p:cNvPr id="13" name="Graphic 12">
                <a:extLst>
                  <a:ext uri="{FF2B5EF4-FFF2-40B4-BE49-F238E27FC236}">
                    <a16:creationId xmlns:a16="http://schemas.microsoft.com/office/drawing/2014/main" id="{3D99D5EF-2298-4879-ADEC-5FDEB463C18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9000" y="6091886"/>
                <a:ext cx="1908628" cy="254484"/>
              </a:xfrm>
              <a:prstGeom prst="rect">
                <a:avLst/>
              </a:prstGeom>
            </p:spPr>
          </p:pic>
        </p:grpSp>
      </p:grpSp>
    </p:spTree>
    <p:extLst>
      <p:ext uri="{BB962C8B-B14F-4D97-AF65-F5344CB8AC3E}">
        <p14:creationId xmlns:p14="http://schemas.microsoft.com/office/powerpoint/2010/main" val="358042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 beeld links">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sp>
        <p:nvSpPr>
          <p:cNvPr id="16" name="Titel 1">
            <a:extLst>
              <a:ext uri="{FF2B5EF4-FFF2-40B4-BE49-F238E27FC236}">
                <a16:creationId xmlns:a16="http://schemas.microsoft.com/office/drawing/2014/main" id="{C5933300-8F1A-4036-9E7B-2E923C6B0747}"/>
              </a:ext>
            </a:extLst>
          </p:cNvPr>
          <p:cNvSpPr>
            <a:spLocks noGrp="1"/>
          </p:cNvSpPr>
          <p:nvPr>
            <p:ph type="ctrTitle" hasCustomPrompt="1"/>
          </p:nvPr>
        </p:nvSpPr>
        <p:spPr>
          <a:xfrm>
            <a:off x="7347857" y="774700"/>
            <a:ext cx="4572000" cy="3168650"/>
          </a:xfrm>
        </p:spPr>
        <p:txBody>
          <a:bodyPr wrap="square" lIns="0" tIns="0" rIns="0" bIns="0" anchor="b"/>
          <a:lstStyle>
            <a:lvl1pPr algn="l">
              <a:defRPr sz="5000">
                <a:solidFill>
                  <a:schemeClr val="accent1"/>
                </a:solidFill>
              </a:defRPr>
            </a:lvl1pPr>
          </a:lstStyle>
          <a:p>
            <a:r>
              <a:rPr lang="nl-NL" dirty="0"/>
              <a:t>Titel van presentatie </a:t>
            </a:r>
            <a:br>
              <a:rPr lang="nl-NL" dirty="0"/>
            </a:br>
            <a:r>
              <a:rPr lang="nl-NL" dirty="0"/>
              <a:t>met foto #2</a:t>
            </a:r>
            <a:endParaRPr lang="nl-BE" dirty="0"/>
          </a:p>
        </p:txBody>
      </p:sp>
      <p:sp>
        <p:nvSpPr>
          <p:cNvPr id="19" name="Ondertitel 2">
            <a:extLst>
              <a:ext uri="{FF2B5EF4-FFF2-40B4-BE49-F238E27FC236}">
                <a16:creationId xmlns:a16="http://schemas.microsoft.com/office/drawing/2014/main" id="{F8B5E9BD-1570-4D19-8AC8-E897697BD730}"/>
              </a:ext>
            </a:extLst>
          </p:cNvPr>
          <p:cNvSpPr>
            <a:spLocks noGrp="1"/>
          </p:cNvSpPr>
          <p:nvPr>
            <p:ph type="subTitle" idx="1" hasCustomPrompt="1"/>
          </p:nvPr>
        </p:nvSpPr>
        <p:spPr>
          <a:xfrm>
            <a:off x="7347857" y="4357255"/>
            <a:ext cx="4572000" cy="1726045"/>
          </a:xfrm>
        </p:spPr>
        <p:txBody>
          <a:bodyPr lIns="0" tIns="0" rIns="0" bIns="0"/>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grpSp>
        <p:nvGrpSpPr>
          <p:cNvPr id="5" name="Groep 4">
            <a:extLst>
              <a:ext uri="{FF2B5EF4-FFF2-40B4-BE49-F238E27FC236}">
                <a16:creationId xmlns:a16="http://schemas.microsoft.com/office/drawing/2014/main" id="{72A1FB7E-D774-47C2-B62C-69B40C1668C3}"/>
              </a:ext>
            </a:extLst>
          </p:cNvPr>
          <p:cNvGrpSpPr/>
          <p:nvPr userDrawn="1"/>
        </p:nvGrpSpPr>
        <p:grpSpPr>
          <a:xfrm>
            <a:off x="-1535618" y="2557923"/>
            <a:ext cx="8063811" cy="4312777"/>
            <a:chOff x="-1535618" y="2557923"/>
            <a:chExt cx="8063811" cy="4312777"/>
          </a:xfrm>
        </p:grpSpPr>
        <p:grpSp>
          <p:nvGrpSpPr>
            <p:cNvPr id="2" name="Groep 1">
              <a:extLst>
                <a:ext uri="{FF2B5EF4-FFF2-40B4-BE49-F238E27FC236}">
                  <a16:creationId xmlns:a16="http://schemas.microsoft.com/office/drawing/2014/main" id="{957AA8FF-8D92-4A33-987A-4DC68D9B355C}"/>
                </a:ext>
              </a:extLst>
            </p:cNvPr>
            <p:cNvGrpSpPr/>
            <p:nvPr userDrawn="1"/>
          </p:nvGrpSpPr>
          <p:grpSpPr>
            <a:xfrm>
              <a:off x="-1535618" y="4308474"/>
              <a:ext cx="4589061" cy="2562226"/>
              <a:chOff x="-1535618" y="4308474"/>
              <a:chExt cx="4589061" cy="2562226"/>
            </a:xfrm>
          </p:grpSpPr>
          <p:pic>
            <p:nvPicPr>
              <p:cNvPr id="11" name="Graphic 10">
                <a:extLst>
                  <a:ext uri="{FF2B5EF4-FFF2-40B4-BE49-F238E27FC236}">
                    <a16:creationId xmlns:a16="http://schemas.microsoft.com/office/drawing/2014/main" id="{228F9180-9477-47AD-BBC8-C889F0956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5618" y="4308474"/>
                <a:ext cx="4589061" cy="2562226"/>
              </a:xfrm>
              <a:prstGeom prst="rect">
                <a:avLst/>
              </a:prstGeom>
            </p:spPr>
          </p:pic>
          <p:pic>
            <p:nvPicPr>
              <p:cNvPr id="4" name="Graphic 3">
                <a:extLst>
                  <a:ext uri="{FF2B5EF4-FFF2-40B4-BE49-F238E27FC236}">
                    <a16:creationId xmlns:a16="http://schemas.microsoft.com/office/drawing/2014/main" id="{BCC89474-DF49-4C7F-9283-7603F8C5547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081" y="6091886"/>
                <a:ext cx="1908628" cy="254484"/>
              </a:xfrm>
              <a:prstGeom prst="rect">
                <a:avLst/>
              </a:prstGeom>
            </p:spPr>
          </p:pic>
        </p:grpSp>
        <p:grpSp>
          <p:nvGrpSpPr>
            <p:cNvPr id="12" name="Groep 11">
              <a:extLst>
                <a:ext uri="{FF2B5EF4-FFF2-40B4-BE49-F238E27FC236}">
                  <a16:creationId xmlns:a16="http://schemas.microsoft.com/office/drawing/2014/main" id="{CF9A8AE7-C72D-42F3-8E31-8FC095FFA406}"/>
                </a:ext>
              </a:extLst>
            </p:cNvPr>
            <p:cNvGrpSpPr/>
            <p:nvPr userDrawn="1"/>
          </p:nvGrpSpPr>
          <p:grpSpPr>
            <a:xfrm>
              <a:off x="5663806" y="2557923"/>
              <a:ext cx="864387" cy="1259275"/>
              <a:chOff x="5686425" y="2616619"/>
              <a:chExt cx="819150" cy="1193381"/>
            </a:xfrm>
          </p:grpSpPr>
          <p:pic>
            <p:nvPicPr>
              <p:cNvPr id="13" name="Graphic 12">
                <a:extLst>
                  <a:ext uri="{FF2B5EF4-FFF2-40B4-BE49-F238E27FC236}">
                    <a16:creationId xmlns:a16="http://schemas.microsoft.com/office/drawing/2014/main" id="{5A1790BC-A636-43E3-845C-00D73B6A80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4" name="Graphic 13">
                <a:extLst>
                  <a:ext uri="{FF2B5EF4-FFF2-40B4-BE49-F238E27FC236}">
                    <a16:creationId xmlns:a16="http://schemas.microsoft.com/office/drawing/2014/main" id="{BA88883A-1079-4AC6-8943-6F22BE64AF3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686425" y="2616619"/>
                <a:ext cx="819150" cy="457357"/>
              </a:xfrm>
              <a:prstGeom prst="rect">
                <a:avLst/>
              </a:prstGeom>
            </p:spPr>
          </p:pic>
        </p:grpSp>
      </p:grpSp>
    </p:spTree>
    <p:extLst>
      <p:ext uri="{BB962C8B-B14F-4D97-AF65-F5344CB8AC3E}">
        <p14:creationId xmlns:p14="http://schemas.microsoft.com/office/powerpoint/2010/main" val="27817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dia beeld">
    <p:bg>
      <p:bgPr>
        <a:solidFill>
          <a:schemeClr val="accent4"/>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68A9687-AAD2-44AE-8CD0-D6096E704CFE}"/>
              </a:ext>
            </a:extLst>
          </p:cNvPr>
          <p:cNvSpPr>
            <a:spLocks noGrp="1"/>
          </p:cNvSpPr>
          <p:nvPr>
            <p:ph type="pic" sz="quarter" idx="10"/>
          </p:nvPr>
        </p:nvSpPr>
        <p:spPr>
          <a:xfrm>
            <a:off x="0" y="0"/>
            <a:ext cx="12192000" cy="6858000"/>
          </a:xfrm>
        </p:spPr>
        <p:txBody>
          <a:bodyPr/>
          <a:lstStyle>
            <a:lvl1pPr>
              <a:defRPr>
                <a:solidFill>
                  <a:schemeClr val="tx2"/>
                </a:solidFill>
              </a:defRPr>
            </a:lvl1p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FB2685BA-5362-4475-8F06-5369CBB1FAFF}"/>
              </a:ext>
            </a:extLst>
          </p:cNvPr>
          <p:cNvGrpSpPr/>
          <p:nvPr userDrawn="1"/>
        </p:nvGrpSpPr>
        <p:grpSpPr>
          <a:xfrm>
            <a:off x="4580530" y="1254124"/>
            <a:ext cx="7107098" cy="5092246"/>
            <a:chOff x="4580530" y="1254124"/>
            <a:chExt cx="7107098" cy="5092246"/>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580530" y="1254124"/>
              <a:ext cx="3030940" cy="1692275"/>
            </a:xfrm>
            <a:prstGeom prst="rect">
              <a:avLst/>
            </a:prstGeom>
          </p:spPr>
        </p:pic>
        <p:pic>
          <p:nvPicPr>
            <p:cNvPr id="7" name="Graphic 6">
              <a:extLst>
                <a:ext uri="{FF2B5EF4-FFF2-40B4-BE49-F238E27FC236}">
                  <a16:creationId xmlns:a16="http://schemas.microsoft.com/office/drawing/2014/main" id="{93DBDCB2-53F0-4F96-9178-7F4AD6BB9F1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0530" y="3911602"/>
              <a:ext cx="3030940" cy="1692275"/>
            </a:xfrm>
            <a:prstGeom prst="rect">
              <a:avLst/>
            </a:prstGeom>
          </p:spPr>
        </p:pic>
      </p:grpSp>
    </p:spTree>
    <p:extLst>
      <p:ext uri="{BB962C8B-B14F-4D97-AF65-F5344CB8AC3E}">
        <p14:creationId xmlns:p14="http://schemas.microsoft.com/office/powerpoint/2010/main" val="81860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dia beeld rechts">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4F0FCD27-7ADE-4582-B3D1-66B72F645AEA}"/>
              </a:ext>
            </a:extLst>
          </p:cNvPr>
          <p:cNvSpPr>
            <a:spLocks noGrp="1"/>
          </p:cNvSpPr>
          <p:nvPr>
            <p:ph type="pic" sz="quarter" idx="11"/>
          </p:nvPr>
        </p:nvSpPr>
        <p:spPr>
          <a:xfrm>
            <a:off x="6601460" y="0"/>
            <a:ext cx="5590540" cy="6858000"/>
          </a:xfrm>
        </p:spPr>
        <p:txBody>
          <a:bodyPr/>
          <a:lstStyle/>
          <a:p>
            <a:r>
              <a:rPr lang="nl-NL"/>
              <a:t>Klik op het pictogram als u een afbeelding wilt toevoegen</a:t>
            </a:r>
            <a:endParaRPr lang="nl-BE" dirty="0"/>
          </a:p>
        </p:txBody>
      </p:sp>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1524000" y="1012372"/>
            <a:ext cx="5069840" cy="1012372"/>
          </a:xfrm>
        </p:spPr>
        <p:txBody>
          <a:bodyPr wrap="square" lIns="0" tIns="0" rIns="0" bIns="0" anchor="b"/>
          <a:lstStyle>
            <a:lvl1pPr algn="l">
              <a:defRPr sz="3500">
                <a:solidFill>
                  <a:schemeClr val="tx1"/>
                </a:solidFill>
              </a:defRPr>
            </a:lvl1pPr>
          </a:lstStyle>
          <a:p>
            <a:r>
              <a:rPr lang="nl-NL" dirty="0"/>
              <a:t>Inhoud</a:t>
            </a:r>
            <a:endParaRPr lang="nl-BE" dirty="0"/>
          </a:p>
        </p:txBody>
      </p:sp>
      <p:sp>
        <p:nvSpPr>
          <p:cNvPr id="15" name="Rechthoek 14">
            <a:extLst>
              <a:ext uri="{FF2B5EF4-FFF2-40B4-BE49-F238E27FC236}">
                <a16:creationId xmlns:a16="http://schemas.microsoft.com/office/drawing/2014/main" id="{0F6DADB0-3964-45F6-A299-A91BFB10389A}"/>
              </a:ext>
            </a:extLst>
          </p:cNvPr>
          <p:cNvSpPr/>
          <p:nvPr userDrawn="1"/>
        </p:nvSpPr>
        <p:spPr>
          <a:xfrm>
            <a:off x="5328920" y="4787900"/>
            <a:ext cx="3053080" cy="2070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tekst 3">
            <a:extLst>
              <a:ext uri="{FF2B5EF4-FFF2-40B4-BE49-F238E27FC236}">
                <a16:creationId xmlns:a16="http://schemas.microsoft.com/office/drawing/2014/main" id="{7A0F6A35-CF28-4B64-91B3-170E60BD1763}"/>
              </a:ext>
            </a:extLst>
          </p:cNvPr>
          <p:cNvSpPr>
            <a:spLocks noGrp="1"/>
          </p:cNvSpPr>
          <p:nvPr>
            <p:ph type="body" sz="quarter" idx="13" hasCustomPrompt="1"/>
          </p:nvPr>
        </p:nvSpPr>
        <p:spPr>
          <a:xfrm>
            <a:off x="1519238" y="2273300"/>
            <a:ext cx="5074602" cy="3786188"/>
          </a:xfrm>
        </p:spPr>
        <p:txBody>
          <a:bodyPr/>
          <a:lstStyle>
            <a:lvl1pPr>
              <a:defRPr/>
            </a:lvl1pPr>
          </a:lstStyle>
          <a:p>
            <a:pPr lvl="0"/>
            <a:r>
              <a:rPr lang="nl-NL" dirty="0"/>
              <a:t>Sectie- of hoofdstuktitel</a:t>
            </a:r>
          </a:p>
          <a:p>
            <a:pPr lvl="1"/>
            <a:r>
              <a:rPr lang="nl-NL" dirty="0"/>
              <a:t>Tweede niveau</a:t>
            </a:r>
          </a:p>
          <a:p>
            <a:pPr lvl="2"/>
            <a:r>
              <a:rPr lang="nl-NL" dirty="0"/>
              <a:t>Derde niveau</a:t>
            </a:r>
          </a:p>
        </p:txBody>
      </p:sp>
      <p:grpSp>
        <p:nvGrpSpPr>
          <p:cNvPr id="10" name="Groep 9">
            <a:extLst>
              <a:ext uri="{FF2B5EF4-FFF2-40B4-BE49-F238E27FC236}">
                <a16:creationId xmlns:a16="http://schemas.microsoft.com/office/drawing/2014/main" id="{B2A6281C-159F-43CD-B7E6-31E0A510D1BD}"/>
              </a:ext>
            </a:extLst>
          </p:cNvPr>
          <p:cNvGrpSpPr/>
          <p:nvPr userDrawn="1"/>
        </p:nvGrpSpPr>
        <p:grpSpPr>
          <a:xfrm>
            <a:off x="519900" y="5783640"/>
            <a:ext cx="382308" cy="556963"/>
            <a:chOff x="5686425" y="2616619"/>
            <a:chExt cx="819150" cy="1193381"/>
          </a:xfrm>
        </p:grpSpPr>
        <p:pic>
          <p:nvPicPr>
            <p:cNvPr id="14" name="Graphic 13">
              <a:extLst>
                <a:ext uri="{FF2B5EF4-FFF2-40B4-BE49-F238E27FC236}">
                  <a16:creationId xmlns:a16="http://schemas.microsoft.com/office/drawing/2014/main" id="{656A18EB-02AC-410C-97C4-48AC996BFA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6" name="Graphic 15">
              <a:extLst>
                <a:ext uri="{FF2B5EF4-FFF2-40B4-BE49-F238E27FC236}">
                  <a16:creationId xmlns:a16="http://schemas.microsoft.com/office/drawing/2014/main" id="{EAD7244F-1A7F-4B9F-B659-39607420CC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370831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beeld rechts">
    <p:bg>
      <p:bgPr>
        <a:solidFill>
          <a:schemeClr val="accent4"/>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609600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9E8F7436-90FF-4561-A700-58AF516799BD}"/>
              </a:ext>
            </a:extLst>
          </p:cNvPr>
          <p:cNvSpPr>
            <a:spLocks noGrp="1"/>
          </p:cNvSpPr>
          <p:nvPr>
            <p:ph type="ctrTitle" hasCustomPrompt="1"/>
          </p:nvPr>
        </p:nvSpPr>
        <p:spPr>
          <a:xfrm>
            <a:off x="1524000" y="774700"/>
            <a:ext cx="4572000" cy="3168650"/>
          </a:xfrm>
        </p:spPr>
        <p:txBody>
          <a:bodyPr wrap="square" lIns="0" tIns="0" rIns="0" bIns="0" anchor="b"/>
          <a:lstStyle>
            <a:lvl1pPr algn="l">
              <a:defRPr sz="5000">
                <a:solidFill>
                  <a:schemeClr val="tx2"/>
                </a:solidFill>
              </a:defRPr>
            </a:lvl1pPr>
          </a:lstStyle>
          <a:p>
            <a:r>
              <a:rPr lang="nl-NL" dirty="0"/>
              <a:t>Sectie- of hoofdstuktitel met foto</a:t>
            </a:r>
            <a:endParaRPr lang="nl-BE" dirty="0"/>
          </a:p>
        </p:txBody>
      </p:sp>
      <p:sp>
        <p:nvSpPr>
          <p:cNvPr id="3" name="Ondertitel 2">
            <a:extLst>
              <a:ext uri="{FF2B5EF4-FFF2-40B4-BE49-F238E27FC236}">
                <a16:creationId xmlns:a16="http://schemas.microsoft.com/office/drawing/2014/main" id="{F903186E-2610-4705-A124-60E6B5CED5EE}"/>
              </a:ext>
            </a:extLst>
          </p:cNvPr>
          <p:cNvSpPr>
            <a:spLocks noGrp="1"/>
          </p:cNvSpPr>
          <p:nvPr>
            <p:ph type="subTitle" idx="1" hasCustomPrompt="1"/>
          </p:nvPr>
        </p:nvSpPr>
        <p:spPr>
          <a:xfrm>
            <a:off x="1524000" y="4357255"/>
            <a:ext cx="4572000" cy="1726045"/>
          </a:xfrm>
        </p:spPr>
        <p:txBody>
          <a:bodyPr lIns="0" tIns="0" rIns="0" bIns="0"/>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sp>
        <p:nvSpPr>
          <p:cNvPr id="4" name="Tijdelijke aanduiding voor dianummer 3">
            <a:extLst>
              <a:ext uri="{FF2B5EF4-FFF2-40B4-BE49-F238E27FC236}">
                <a16:creationId xmlns:a16="http://schemas.microsoft.com/office/drawing/2014/main" id="{708E0D07-CE34-46E5-A899-110D893749F0}"/>
              </a:ext>
            </a:extLst>
          </p:cNvPr>
          <p:cNvSpPr>
            <a:spLocks noGrp="1"/>
          </p:cNvSpPr>
          <p:nvPr>
            <p:ph type="sldNum" sz="quarter" idx="14"/>
          </p:nvPr>
        </p:nvSpPr>
        <p:spPr/>
        <p:txBody>
          <a:bodyPr/>
          <a:lstStyle>
            <a:lvl1pPr>
              <a:defRPr>
                <a:solidFill>
                  <a:schemeClr val="tx2"/>
                </a:solidFill>
              </a:defRPr>
            </a:lvl1pPr>
          </a:lstStyle>
          <a:p>
            <a:r>
              <a:rPr lang="nl-BE" dirty="0"/>
              <a:t> voettekst | </a:t>
            </a:r>
            <a:fld id="{7041C7A3-E829-4D37-892F-1C65915BDFD4}" type="slidenum">
              <a:rPr lang="nl-BE" smtClean="0"/>
              <a:pPr/>
              <a:t>‹nr.›</a:t>
            </a:fld>
            <a:endParaRPr lang="nl-BE" dirty="0"/>
          </a:p>
        </p:txBody>
      </p:sp>
      <p:sp>
        <p:nvSpPr>
          <p:cNvPr id="5" name="Rechthoek 4">
            <a:extLst>
              <a:ext uri="{FF2B5EF4-FFF2-40B4-BE49-F238E27FC236}">
                <a16:creationId xmlns:a16="http://schemas.microsoft.com/office/drawing/2014/main" id="{3FB5E9D7-0AC6-448C-8D8F-91E717BB14B7}"/>
              </a:ext>
            </a:extLst>
          </p:cNvPr>
          <p:cNvSpPr/>
          <p:nvPr userDrawn="1"/>
        </p:nvSpPr>
        <p:spPr>
          <a:xfrm>
            <a:off x="9655629" y="0"/>
            <a:ext cx="2536371" cy="25363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tekst 2">
            <a:extLst>
              <a:ext uri="{FF2B5EF4-FFF2-40B4-BE49-F238E27FC236}">
                <a16:creationId xmlns:a16="http://schemas.microsoft.com/office/drawing/2014/main" id="{40258BD0-98AC-4D3D-915C-8C102BB523EA}"/>
              </a:ext>
            </a:extLst>
          </p:cNvPr>
          <p:cNvSpPr>
            <a:spLocks noGrp="1"/>
          </p:cNvSpPr>
          <p:nvPr>
            <p:ph type="body" idx="15" hasCustomPrompt="1"/>
          </p:nvPr>
        </p:nvSpPr>
        <p:spPr>
          <a:xfrm>
            <a:off x="9906001" y="1"/>
            <a:ext cx="955802" cy="2155372"/>
          </a:xfrm>
        </p:spPr>
        <p:txBody>
          <a:bodyPr anchor="b"/>
          <a:lstStyle>
            <a:lvl1pPr marL="0" indent="0" algn="ctr">
              <a:buNone/>
              <a:defRPr sz="50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nr.</a:t>
            </a:r>
          </a:p>
        </p:txBody>
      </p:sp>
      <p:grpSp>
        <p:nvGrpSpPr>
          <p:cNvPr id="17" name="Groep 16">
            <a:extLst>
              <a:ext uri="{FF2B5EF4-FFF2-40B4-BE49-F238E27FC236}">
                <a16:creationId xmlns:a16="http://schemas.microsoft.com/office/drawing/2014/main" id="{1378FF1D-D78C-4B36-A6B8-13235FBC774F}"/>
              </a:ext>
            </a:extLst>
          </p:cNvPr>
          <p:cNvGrpSpPr/>
          <p:nvPr userDrawn="1"/>
        </p:nvGrpSpPr>
        <p:grpSpPr>
          <a:xfrm>
            <a:off x="519900" y="5783640"/>
            <a:ext cx="382308" cy="556963"/>
            <a:chOff x="5686425" y="2616619"/>
            <a:chExt cx="819150" cy="1193381"/>
          </a:xfrm>
        </p:grpSpPr>
        <p:pic>
          <p:nvPicPr>
            <p:cNvPr id="18" name="Graphic 17">
              <a:extLst>
                <a:ext uri="{FF2B5EF4-FFF2-40B4-BE49-F238E27FC236}">
                  <a16:creationId xmlns:a16="http://schemas.microsoft.com/office/drawing/2014/main" id="{DC712F4B-3210-4C4E-B62E-F2C7BBB5C2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9" name="Graphic 18">
              <a:extLst>
                <a:ext uri="{FF2B5EF4-FFF2-40B4-BE49-F238E27FC236}">
                  <a16:creationId xmlns:a16="http://schemas.microsoft.com/office/drawing/2014/main" id="{97B376FC-391C-4302-AC97-53F4EE5A06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125163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dia beeld rechts">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6F068C-5317-406A-AEE5-5EECC90029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362723" y="-45713"/>
            <a:ext cx="7252811" cy="4049486"/>
          </a:xfrm>
          <a:prstGeom prst="rect">
            <a:avLst/>
          </a:prstGeom>
        </p:spPr>
      </p:pic>
      <p:sp>
        <p:nvSpPr>
          <p:cNvPr id="4" name="Tijdelijke aanduiding voor dianummer 3">
            <a:extLst>
              <a:ext uri="{FF2B5EF4-FFF2-40B4-BE49-F238E27FC236}">
                <a16:creationId xmlns:a16="http://schemas.microsoft.com/office/drawing/2014/main" id="{708E0D07-CE34-46E5-A899-110D893749F0}"/>
              </a:ext>
            </a:extLst>
          </p:cNvPr>
          <p:cNvSpPr>
            <a:spLocks noGrp="1"/>
          </p:cNvSpPr>
          <p:nvPr>
            <p:ph type="sldNum" sz="quarter" idx="14"/>
          </p:nvPr>
        </p:nvSpPr>
        <p:spPr/>
        <p:txBody>
          <a:bodyPr/>
          <a:lstStyle>
            <a:lvl1pPr>
              <a:defRPr>
                <a:solidFill>
                  <a:schemeClr val="tx1"/>
                </a:solidFill>
              </a:defRPr>
            </a:lvl1pPr>
          </a:lstStyle>
          <a:p>
            <a:r>
              <a:rPr lang="nl-BE" dirty="0"/>
              <a:t> voettekst | </a:t>
            </a:r>
            <a:fld id="{7041C7A3-E829-4D37-892F-1C65915BDFD4}" type="slidenum">
              <a:rPr lang="nl-BE" smtClean="0"/>
              <a:pPr/>
              <a:t>‹nr.›</a:t>
            </a:fld>
            <a:endParaRPr lang="nl-BE" dirty="0"/>
          </a:p>
        </p:txBody>
      </p:sp>
      <p:sp>
        <p:nvSpPr>
          <p:cNvPr id="22" name="Titel 1">
            <a:extLst>
              <a:ext uri="{FF2B5EF4-FFF2-40B4-BE49-F238E27FC236}">
                <a16:creationId xmlns:a16="http://schemas.microsoft.com/office/drawing/2014/main" id="{5F7CFEF3-AB01-4BC6-A447-4C5B86D45A5F}"/>
              </a:ext>
            </a:extLst>
          </p:cNvPr>
          <p:cNvSpPr>
            <a:spLocks noGrp="1"/>
          </p:cNvSpPr>
          <p:nvPr>
            <p:ph type="ctrTitle" hasCustomPrompt="1"/>
          </p:nvPr>
        </p:nvSpPr>
        <p:spPr>
          <a:xfrm>
            <a:off x="1536700" y="273050"/>
            <a:ext cx="4572000" cy="3168650"/>
          </a:xfrm>
        </p:spPr>
        <p:txBody>
          <a:bodyPr wrap="square" lIns="0" tIns="0" rIns="0" bIns="0" anchor="b"/>
          <a:lstStyle>
            <a:lvl1pPr algn="l">
              <a:defRPr sz="5000">
                <a:solidFill>
                  <a:schemeClr val="tx1"/>
                </a:solidFill>
              </a:defRPr>
            </a:lvl1pPr>
          </a:lstStyle>
          <a:p>
            <a:r>
              <a:rPr lang="nl-NL" dirty="0"/>
              <a:t>Sectie- of hoofdstuktitel zonder foto</a:t>
            </a:r>
            <a:endParaRPr lang="nl-BE" dirty="0"/>
          </a:p>
        </p:txBody>
      </p:sp>
      <p:sp>
        <p:nvSpPr>
          <p:cNvPr id="23" name="Ondertitel 2">
            <a:extLst>
              <a:ext uri="{FF2B5EF4-FFF2-40B4-BE49-F238E27FC236}">
                <a16:creationId xmlns:a16="http://schemas.microsoft.com/office/drawing/2014/main" id="{B081AC36-00D2-4A54-8FE2-49B31B06C76E}"/>
              </a:ext>
            </a:extLst>
          </p:cNvPr>
          <p:cNvSpPr>
            <a:spLocks noGrp="1"/>
          </p:cNvSpPr>
          <p:nvPr>
            <p:ph type="subTitle" idx="1" hasCustomPrompt="1"/>
          </p:nvPr>
        </p:nvSpPr>
        <p:spPr>
          <a:xfrm>
            <a:off x="1524000" y="3811155"/>
            <a:ext cx="4572000" cy="1726045"/>
          </a:xfrm>
        </p:spPr>
        <p:txBody>
          <a:bodyPr lIns="0" tIns="0" rIns="0" bIns="0"/>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het hoofdstuk</a:t>
            </a:r>
            <a:endParaRPr lang="nl-BE" dirty="0"/>
          </a:p>
        </p:txBody>
      </p:sp>
      <p:sp>
        <p:nvSpPr>
          <p:cNvPr id="18" name="Tijdelijke aanduiding voor tekst 2">
            <a:extLst>
              <a:ext uri="{FF2B5EF4-FFF2-40B4-BE49-F238E27FC236}">
                <a16:creationId xmlns:a16="http://schemas.microsoft.com/office/drawing/2014/main" id="{D9DF29B4-7D99-4381-B7BF-14AE6A036FD0}"/>
              </a:ext>
            </a:extLst>
          </p:cNvPr>
          <p:cNvSpPr>
            <a:spLocks noGrp="1"/>
          </p:cNvSpPr>
          <p:nvPr>
            <p:ph type="body" idx="15" hasCustomPrompt="1"/>
          </p:nvPr>
        </p:nvSpPr>
        <p:spPr>
          <a:xfrm>
            <a:off x="9906001" y="1"/>
            <a:ext cx="955802" cy="2155372"/>
          </a:xfrm>
        </p:spPr>
        <p:txBody>
          <a:bodyPr anchor="b"/>
          <a:lstStyle>
            <a:lvl1pPr marL="0" indent="0" algn="ctr">
              <a:buNone/>
              <a:defRPr sz="5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nr.</a:t>
            </a:r>
          </a:p>
        </p:txBody>
      </p:sp>
      <p:grpSp>
        <p:nvGrpSpPr>
          <p:cNvPr id="10" name="Groep 9">
            <a:extLst>
              <a:ext uri="{FF2B5EF4-FFF2-40B4-BE49-F238E27FC236}">
                <a16:creationId xmlns:a16="http://schemas.microsoft.com/office/drawing/2014/main" id="{69285290-92B2-4852-A631-5756F7D2500F}"/>
              </a:ext>
            </a:extLst>
          </p:cNvPr>
          <p:cNvGrpSpPr/>
          <p:nvPr userDrawn="1"/>
        </p:nvGrpSpPr>
        <p:grpSpPr>
          <a:xfrm>
            <a:off x="519900" y="5783640"/>
            <a:ext cx="382308" cy="556963"/>
            <a:chOff x="5686425" y="2616619"/>
            <a:chExt cx="819150" cy="1193381"/>
          </a:xfrm>
        </p:grpSpPr>
        <p:pic>
          <p:nvPicPr>
            <p:cNvPr id="11" name="Graphic 10">
              <a:extLst>
                <a:ext uri="{FF2B5EF4-FFF2-40B4-BE49-F238E27FC236}">
                  <a16:creationId xmlns:a16="http://schemas.microsoft.com/office/drawing/2014/main" id="{EC5EA4AC-1A64-43B6-A1E8-BF375297C3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6425" y="3352641"/>
              <a:ext cx="819150" cy="457359"/>
            </a:xfrm>
            <a:prstGeom prst="rect">
              <a:avLst/>
            </a:prstGeom>
          </p:spPr>
        </p:pic>
        <p:pic>
          <p:nvPicPr>
            <p:cNvPr id="12" name="Graphic 11">
              <a:extLst>
                <a:ext uri="{FF2B5EF4-FFF2-40B4-BE49-F238E27FC236}">
                  <a16:creationId xmlns:a16="http://schemas.microsoft.com/office/drawing/2014/main" id="{97AE8643-BE64-4833-8F7A-1530CA63E7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54917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1524000" y="1155700"/>
            <a:ext cx="7620000" cy="869044"/>
          </a:xfrm>
        </p:spPr>
        <p:txBody>
          <a:bodyPr wrap="square" lIns="0" tIns="0" rIns="0" bIns="0" anchor="t" anchorCtr="0"/>
          <a:lstStyle>
            <a:lvl1pPr algn="l">
              <a:defRPr sz="3500">
                <a:solidFill>
                  <a:schemeClr val="tx1"/>
                </a:solidFill>
              </a:defRPr>
            </a:lvl1pPr>
          </a:lstStyle>
          <a:p>
            <a:r>
              <a:rPr lang="nl-NL" dirty="0"/>
              <a:t>Inhoud</a:t>
            </a:r>
            <a:endParaRPr lang="nl-BE" dirty="0"/>
          </a:p>
        </p:txBody>
      </p:sp>
      <p:pic>
        <p:nvPicPr>
          <p:cNvPr id="2" name="Graphic 1">
            <a:extLst>
              <a:ext uri="{FF2B5EF4-FFF2-40B4-BE49-F238E27FC236}">
                <a16:creationId xmlns:a16="http://schemas.microsoft.com/office/drawing/2014/main" id="{EE5ABF32-5F20-41D6-8489-248F14490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766299" y="-9115"/>
            <a:ext cx="3642732" cy="2033859"/>
          </a:xfrm>
          <a:prstGeom prst="rect">
            <a:avLst/>
          </a:prstGeom>
        </p:spPr>
      </p:pic>
      <p:sp>
        <p:nvSpPr>
          <p:cNvPr id="6" name="Tijdelijke aanduiding voor tekst 5">
            <a:extLst>
              <a:ext uri="{FF2B5EF4-FFF2-40B4-BE49-F238E27FC236}">
                <a16:creationId xmlns:a16="http://schemas.microsoft.com/office/drawing/2014/main" id="{A348AE1A-D5D2-4848-9137-9329984BC9D9}"/>
              </a:ext>
            </a:extLst>
          </p:cNvPr>
          <p:cNvSpPr>
            <a:spLocks noGrp="1"/>
          </p:cNvSpPr>
          <p:nvPr>
            <p:ph type="body" sz="quarter" idx="11" hasCustomPrompt="1"/>
          </p:nvPr>
        </p:nvSpPr>
        <p:spPr>
          <a:xfrm>
            <a:off x="1524000" y="2286000"/>
            <a:ext cx="7620000" cy="3411538"/>
          </a:xfrm>
        </p:spPr>
        <p:txBody>
          <a:bodyPr/>
          <a:lstStyle/>
          <a:p>
            <a:pPr lvl="0"/>
            <a:r>
              <a:rPr lang="nl-NL" dirty="0"/>
              <a:t>Sectie- of hoofdstuktitel</a:t>
            </a:r>
          </a:p>
          <a:p>
            <a:pPr lvl="1"/>
            <a:r>
              <a:rPr lang="nl-NL" dirty="0"/>
              <a:t>Tweede niveau</a:t>
            </a:r>
          </a:p>
          <a:p>
            <a:pPr lvl="2"/>
            <a:r>
              <a:rPr lang="nl-NL" dirty="0"/>
              <a:t>Derde niveau</a:t>
            </a:r>
          </a:p>
        </p:txBody>
      </p:sp>
      <p:grpSp>
        <p:nvGrpSpPr>
          <p:cNvPr id="9" name="Groep 8">
            <a:extLst>
              <a:ext uri="{FF2B5EF4-FFF2-40B4-BE49-F238E27FC236}">
                <a16:creationId xmlns:a16="http://schemas.microsoft.com/office/drawing/2014/main" id="{D3278CFD-E167-466C-B495-6E2BE923B58F}"/>
              </a:ext>
            </a:extLst>
          </p:cNvPr>
          <p:cNvGrpSpPr/>
          <p:nvPr userDrawn="1"/>
        </p:nvGrpSpPr>
        <p:grpSpPr>
          <a:xfrm>
            <a:off x="519900" y="5783640"/>
            <a:ext cx="382308" cy="556963"/>
            <a:chOff x="5686425" y="2616619"/>
            <a:chExt cx="819150" cy="1193381"/>
          </a:xfrm>
        </p:grpSpPr>
        <p:pic>
          <p:nvPicPr>
            <p:cNvPr id="10" name="Graphic 9">
              <a:extLst>
                <a:ext uri="{FF2B5EF4-FFF2-40B4-BE49-F238E27FC236}">
                  <a16:creationId xmlns:a16="http://schemas.microsoft.com/office/drawing/2014/main" id="{D52C5C86-DBB5-4C92-B091-F47E4FC36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4" name="Graphic 13">
              <a:extLst>
                <a:ext uri="{FF2B5EF4-FFF2-40B4-BE49-F238E27FC236}">
                  <a16:creationId xmlns:a16="http://schemas.microsoft.com/office/drawing/2014/main" id="{5CE36E1D-E469-41AA-9D0C-58A7434A92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172781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094CFD3-71BC-483D-937C-C742F67EAFE4}"/>
              </a:ext>
            </a:extLst>
          </p:cNvPr>
          <p:cNvSpPr/>
          <p:nvPr userDrawn="1"/>
        </p:nvSpPr>
        <p:spPr>
          <a:xfrm>
            <a:off x="2311400" y="4572000"/>
            <a:ext cx="378460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53B91004-7057-4356-A189-4687D51E75D4}"/>
              </a:ext>
            </a:extLst>
          </p:cNvPr>
          <p:cNvSpPr>
            <a:spLocks noGrp="1"/>
          </p:cNvSpPr>
          <p:nvPr>
            <p:ph type="pic" sz="quarter" idx="12"/>
          </p:nvPr>
        </p:nvSpPr>
        <p:spPr>
          <a:xfrm>
            <a:off x="774700" y="520700"/>
            <a:ext cx="4533900" cy="4787900"/>
          </a:xfrm>
        </p:spPr>
        <p:txBody>
          <a:bodyPr/>
          <a:lstStyle>
            <a:lvl1pPr>
              <a:defRPr>
                <a:solidFill>
                  <a:schemeClr val="accent5"/>
                </a:solidFill>
              </a:defRPr>
            </a:lvl1pPr>
          </a:lstStyle>
          <a:p>
            <a:r>
              <a:rPr lang="nl-NL"/>
              <a:t>Klik op het pictogram als u een afbeelding wilt toevoegen</a:t>
            </a:r>
            <a:endParaRPr lang="nl-BE" dirty="0"/>
          </a:p>
        </p:txBody>
      </p:sp>
      <p:sp>
        <p:nvSpPr>
          <p:cNvPr id="7" name="Rechthoek 6">
            <a:extLst>
              <a:ext uri="{FF2B5EF4-FFF2-40B4-BE49-F238E27FC236}">
                <a16:creationId xmlns:a16="http://schemas.microsoft.com/office/drawing/2014/main" id="{01564D81-D1CF-4F1D-9A73-0F3BDA4F7BE6}"/>
              </a:ext>
            </a:extLst>
          </p:cNvPr>
          <p:cNvSpPr/>
          <p:nvPr userDrawn="1"/>
        </p:nvSpPr>
        <p:spPr>
          <a:xfrm>
            <a:off x="3822700" y="0"/>
            <a:ext cx="22733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lvl1pPr>
              <a:defRPr>
                <a:solidFill>
                  <a:schemeClr val="accent5"/>
                </a:solidFill>
              </a:defRPr>
            </a:lvl1p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4572000" y="1155700"/>
            <a:ext cx="7114540" cy="869044"/>
          </a:xfrm>
        </p:spPr>
        <p:txBody>
          <a:bodyPr wrap="square" lIns="0" tIns="0" rIns="0" bIns="0" anchor="t" anchorCtr="0"/>
          <a:lstStyle>
            <a:lvl1pPr algn="l">
              <a:defRPr sz="3500">
                <a:solidFill>
                  <a:schemeClr val="accent5"/>
                </a:solidFill>
              </a:defRPr>
            </a:lvl1pPr>
          </a:lstStyle>
          <a:p>
            <a:r>
              <a:rPr lang="nl-NL" dirty="0"/>
              <a:t>Scherm met tekst en foto</a:t>
            </a:r>
            <a:endParaRPr lang="nl-BE" dirty="0"/>
          </a:p>
        </p:txBody>
      </p:sp>
      <p:sp>
        <p:nvSpPr>
          <p:cNvPr id="6" name="Tijdelijke aanduiding voor tekst 5">
            <a:extLst>
              <a:ext uri="{FF2B5EF4-FFF2-40B4-BE49-F238E27FC236}">
                <a16:creationId xmlns:a16="http://schemas.microsoft.com/office/drawing/2014/main" id="{A348AE1A-D5D2-4848-9137-9329984BC9D9}"/>
              </a:ext>
            </a:extLst>
          </p:cNvPr>
          <p:cNvSpPr>
            <a:spLocks noGrp="1"/>
          </p:cNvSpPr>
          <p:nvPr>
            <p:ph type="body" sz="quarter" idx="11" hasCustomPrompt="1"/>
          </p:nvPr>
        </p:nvSpPr>
        <p:spPr>
          <a:xfrm>
            <a:off x="6096000" y="2285999"/>
            <a:ext cx="5590540" cy="3411619"/>
          </a:xfrm>
        </p:spPr>
        <p:txBody>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nl-NL" dirty="0"/>
              <a:t>Sectie- of hoofdstuktitel</a:t>
            </a:r>
          </a:p>
          <a:p>
            <a:pPr lvl="1"/>
            <a:r>
              <a:rPr lang="nl-NL" dirty="0"/>
              <a:t>Tweede niveau</a:t>
            </a:r>
          </a:p>
          <a:p>
            <a:pPr lvl="2"/>
            <a:r>
              <a:rPr lang="nl-NL" dirty="0"/>
              <a:t>Derde niveau</a:t>
            </a:r>
          </a:p>
        </p:txBody>
      </p:sp>
      <p:grpSp>
        <p:nvGrpSpPr>
          <p:cNvPr id="17" name="Groep 16">
            <a:extLst>
              <a:ext uri="{FF2B5EF4-FFF2-40B4-BE49-F238E27FC236}">
                <a16:creationId xmlns:a16="http://schemas.microsoft.com/office/drawing/2014/main" id="{1660A493-48BC-41A0-893C-DC1CECCC415B}"/>
              </a:ext>
            </a:extLst>
          </p:cNvPr>
          <p:cNvGrpSpPr/>
          <p:nvPr userDrawn="1"/>
        </p:nvGrpSpPr>
        <p:grpSpPr>
          <a:xfrm>
            <a:off x="519900" y="5783640"/>
            <a:ext cx="382308" cy="556963"/>
            <a:chOff x="5686425" y="2616619"/>
            <a:chExt cx="819150" cy="1193381"/>
          </a:xfrm>
        </p:grpSpPr>
        <p:pic>
          <p:nvPicPr>
            <p:cNvPr id="18" name="Graphic 17">
              <a:extLst>
                <a:ext uri="{FF2B5EF4-FFF2-40B4-BE49-F238E27FC236}">
                  <a16:creationId xmlns:a16="http://schemas.microsoft.com/office/drawing/2014/main" id="{B233A214-340C-4EA3-A921-4F9806E047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9" name="Graphic 18">
              <a:extLst>
                <a:ext uri="{FF2B5EF4-FFF2-40B4-BE49-F238E27FC236}">
                  <a16:creationId xmlns:a16="http://schemas.microsoft.com/office/drawing/2014/main" id="{D0233831-4C5C-4C92-B245-178BF349DB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3118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E1B02F-7537-4BE8-87B6-A9E65BC35B17}"/>
              </a:ext>
            </a:extLst>
          </p:cNvPr>
          <p:cNvSpPr>
            <a:spLocks noGrp="1"/>
          </p:cNvSpPr>
          <p:nvPr>
            <p:ph type="title"/>
          </p:nvPr>
        </p:nvSpPr>
        <p:spPr>
          <a:xfrm>
            <a:off x="514349" y="514349"/>
            <a:ext cx="11172189" cy="1009651"/>
          </a:xfrm>
          <a:prstGeom prst="rect">
            <a:avLst/>
          </a:prstGeom>
        </p:spPr>
        <p:txBody>
          <a:bodyPr vert="horz" lIns="91440" tIns="45720" rIns="91440" bIns="45720" rtlCol="0" anchor="ctr">
            <a:normAutofit/>
          </a:bodyPr>
          <a:lstStyle/>
          <a:p>
            <a:r>
              <a:rPr lang="nl-NL" dirty="0"/>
              <a:t>Titel</a:t>
            </a:r>
            <a:endParaRPr lang="nl-BE" dirty="0"/>
          </a:p>
        </p:txBody>
      </p:sp>
      <p:sp>
        <p:nvSpPr>
          <p:cNvPr id="3" name="Tijdelijke aanduiding voor tekst 2">
            <a:extLst>
              <a:ext uri="{FF2B5EF4-FFF2-40B4-BE49-F238E27FC236}">
                <a16:creationId xmlns:a16="http://schemas.microsoft.com/office/drawing/2014/main" id="{ADC6807F-333A-4E54-9C87-71E59586A30A}"/>
              </a:ext>
            </a:extLst>
          </p:cNvPr>
          <p:cNvSpPr>
            <a:spLocks noGrp="1"/>
          </p:cNvSpPr>
          <p:nvPr>
            <p:ph type="body" idx="1"/>
          </p:nvPr>
        </p:nvSpPr>
        <p:spPr>
          <a:xfrm>
            <a:off x="514350" y="1771650"/>
            <a:ext cx="11172190" cy="4314825"/>
          </a:xfrm>
          <a:prstGeom prst="rect">
            <a:avLst/>
          </a:prstGeom>
        </p:spPr>
        <p:txBody>
          <a:bodyPr vert="horz" lIns="91440" tIns="45720" rIns="91440" bIns="45720" rtlCol="0">
            <a:normAutofit/>
          </a:bodyPr>
          <a:lstStyle/>
          <a:p>
            <a:pPr lvl="0"/>
            <a:r>
              <a:rPr lang="nl-NL" dirty="0"/>
              <a:t>Sectie- of hoofdstuktitel</a:t>
            </a:r>
          </a:p>
          <a:p>
            <a:pPr lvl="1"/>
            <a:r>
              <a:rPr lang="nl-NL" dirty="0"/>
              <a:t>Tweede niveau</a:t>
            </a:r>
          </a:p>
          <a:p>
            <a:pPr lvl="2"/>
            <a:r>
              <a:rPr lang="nl-NL" dirty="0"/>
              <a:t>Derde niveau</a:t>
            </a:r>
          </a:p>
        </p:txBody>
      </p:sp>
      <p:sp>
        <p:nvSpPr>
          <p:cNvPr id="6" name="Tijdelijke aanduiding voor dianummer 5">
            <a:extLst>
              <a:ext uri="{FF2B5EF4-FFF2-40B4-BE49-F238E27FC236}">
                <a16:creationId xmlns:a16="http://schemas.microsoft.com/office/drawing/2014/main" id="{FDE11D9A-0FD7-45B9-B13E-6F9F0D03359E}"/>
              </a:ext>
            </a:extLst>
          </p:cNvPr>
          <p:cNvSpPr>
            <a:spLocks noGrp="1"/>
          </p:cNvSpPr>
          <p:nvPr>
            <p:ph type="sldNum" sz="quarter" idx="4"/>
          </p:nvPr>
        </p:nvSpPr>
        <p:spPr>
          <a:xfrm>
            <a:off x="8389620" y="6208713"/>
            <a:ext cx="3296920" cy="134938"/>
          </a:xfrm>
          <a:prstGeom prst="rect">
            <a:avLst/>
          </a:prstGeom>
        </p:spPr>
        <p:txBody>
          <a:bodyPr vert="horz" lIns="91440" tIns="45720" rIns="91440" bIns="45720" rtlCol="0" anchor="ctr"/>
          <a:lstStyle>
            <a:lvl1pPr algn="r">
              <a:defRPr sz="1200">
                <a:solidFill>
                  <a:schemeClr val="tx1"/>
                </a:solidFill>
              </a:defRPr>
            </a:lvl1pPr>
          </a:lstStyle>
          <a:p>
            <a:r>
              <a:rPr lang="nl-BE" dirty="0"/>
              <a:t> voettekst | </a:t>
            </a:r>
            <a:fld id="{7041C7A3-E829-4D37-892F-1C65915BDFD4}" type="slidenum">
              <a:rPr lang="nl-BE" smtClean="0"/>
              <a:pPr/>
              <a:t>‹nr.›</a:t>
            </a:fld>
            <a:endParaRPr lang="nl-BE" dirty="0">
              <a:solidFill>
                <a:schemeClr val="tx1"/>
              </a:solidFill>
            </a:endParaRPr>
          </a:p>
        </p:txBody>
      </p:sp>
    </p:spTree>
    <p:extLst>
      <p:ext uri="{BB962C8B-B14F-4D97-AF65-F5344CB8AC3E}">
        <p14:creationId xmlns:p14="http://schemas.microsoft.com/office/powerpoint/2010/main" val="5360842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71" r:id="rId7"/>
    <p:sldLayoutId id="2147483666" r:id="rId8"/>
    <p:sldLayoutId id="2147483667"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eg"/><Relationship Id="rId7" Type="http://schemas.openxmlformats.org/officeDocument/2006/relationships/image" Target="../media/image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g"/><Relationship Id="rId7"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Personeelspunt@turnhout.be" TargetMode="Externa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9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A338-C250-5797-FFCD-134EEC01E665}"/>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5F7A919-935D-8660-C086-8396328DB79A}"/>
              </a:ext>
            </a:extLst>
          </p:cNvPr>
          <p:cNvSpPr>
            <a:spLocks noGrp="1"/>
          </p:cNvSpPr>
          <p:nvPr>
            <p:ph type="sldNum" sz="quarter" idx="10"/>
          </p:nvPr>
        </p:nvSpPr>
        <p:spPr/>
        <p:txBody>
          <a:bodyPr/>
          <a:lstStyle/>
          <a:p>
            <a:r>
              <a:rPr lang="nl-BE" dirty="0"/>
              <a:t> Budget | </a:t>
            </a:r>
            <a:fld id="{7041C7A3-E829-4D37-892F-1C65915BDFD4}" type="slidenum">
              <a:rPr lang="nl-BE" smtClean="0"/>
              <a:pPr/>
              <a:t>10</a:t>
            </a:fld>
            <a:endParaRPr lang="nl-BE" dirty="0"/>
          </a:p>
        </p:txBody>
      </p:sp>
      <p:sp>
        <p:nvSpPr>
          <p:cNvPr id="4" name="Tijdelijke aanduiding voor tekst 3">
            <a:extLst>
              <a:ext uri="{FF2B5EF4-FFF2-40B4-BE49-F238E27FC236}">
                <a16:creationId xmlns:a16="http://schemas.microsoft.com/office/drawing/2014/main" id="{49D8239C-694A-4246-61FF-266C0A6627AF}"/>
              </a:ext>
            </a:extLst>
          </p:cNvPr>
          <p:cNvSpPr>
            <a:spLocks noGrp="1"/>
          </p:cNvSpPr>
          <p:nvPr>
            <p:ph type="body" sz="quarter" idx="11"/>
          </p:nvPr>
        </p:nvSpPr>
        <p:spPr>
          <a:xfrm>
            <a:off x="1376515" y="1089548"/>
            <a:ext cx="7954297" cy="557675"/>
          </a:xfrm>
        </p:spPr>
        <p:txBody>
          <a:bodyPr>
            <a:normAutofit/>
          </a:bodyPr>
          <a:lstStyle/>
          <a:p>
            <a:pPr marL="0" indent="0">
              <a:buNone/>
            </a:pPr>
            <a:r>
              <a:rPr lang="nl-BE" dirty="0"/>
              <a:t>Wat is Jos zijn budget als hij dit via fietslease wil doen?</a:t>
            </a:r>
          </a:p>
          <a:p>
            <a:pPr marL="0" indent="0">
              <a:buNone/>
            </a:pPr>
            <a:endParaRPr lang="nl-BE" dirty="0"/>
          </a:p>
          <a:p>
            <a:pPr marL="0" indent="0">
              <a:buNone/>
            </a:pPr>
            <a:endParaRPr lang="nl-BE" dirty="0"/>
          </a:p>
        </p:txBody>
      </p:sp>
      <p:sp>
        <p:nvSpPr>
          <p:cNvPr id="5" name="Tijdelijke aanduiding voor tekst 3">
            <a:extLst>
              <a:ext uri="{FF2B5EF4-FFF2-40B4-BE49-F238E27FC236}">
                <a16:creationId xmlns:a16="http://schemas.microsoft.com/office/drawing/2014/main" id="{12C30048-1F36-CD4C-3208-AFCBBB3B7127}"/>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graphicFrame>
        <p:nvGraphicFramePr>
          <p:cNvPr id="9" name="Tabel 8">
            <a:extLst>
              <a:ext uri="{FF2B5EF4-FFF2-40B4-BE49-F238E27FC236}">
                <a16:creationId xmlns:a16="http://schemas.microsoft.com/office/drawing/2014/main" id="{21580010-7A09-6427-BE1D-08DDF8BE0656}"/>
              </a:ext>
            </a:extLst>
          </p:cNvPr>
          <p:cNvGraphicFramePr>
            <a:graphicFrameLocks noGrp="1"/>
          </p:cNvGraphicFramePr>
          <p:nvPr>
            <p:extLst>
              <p:ext uri="{D42A27DB-BD31-4B8C-83A1-F6EECF244321}">
                <p14:modId xmlns:p14="http://schemas.microsoft.com/office/powerpoint/2010/main" val="3736752861"/>
              </p:ext>
            </p:extLst>
          </p:nvPr>
        </p:nvGraphicFramePr>
        <p:xfrm>
          <a:off x="2197709" y="2110552"/>
          <a:ext cx="7349414" cy="1849120"/>
        </p:xfrm>
        <a:graphic>
          <a:graphicData uri="http://schemas.openxmlformats.org/drawingml/2006/table">
            <a:tbl>
              <a:tblPr firstRow="1" bandRow="1">
                <a:tableStyleId>{5C22544A-7EE6-4342-B048-85BDC9FD1C3A}</a:tableStyleId>
              </a:tblPr>
              <a:tblGrid>
                <a:gridCol w="6339186">
                  <a:extLst>
                    <a:ext uri="{9D8B030D-6E8A-4147-A177-3AD203B41FA5}">
                      <a16:colId xmlns:a16="http://schemas.microsoft.com/office/drawing/2014/main" val="4119807479"/>
                    </a:ext>
                  </a:extLst>
                </a:gridCol>
                <a:gridCol w="1010228">
                  <a:extLst>
                    <a:ext uri="{9D8B030D-6E8A-4147-A177-3AD203B41FA5}">
                      <a16:colId xmlns:a16="http://schemas.microsoft.com/office/drawing/2014/main" val="247058734"/>
                    </a:ext>
                  </a:extLst>
                </a:gridCol>
              </a:tblGrid>
              <a:tr h="301583">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979982"/>
                  </a:ext>
                </a:extLst>
              </a:tr>
              <a:tr h="370840">
                <a:tc>
                  <a:txBody>
                    <a:bodyPr/>
                    <a:lstStyle/>
                    <a:p>
                      <a:r>
                        <a:rPr lang="nl-BE" sz="1800" kern="1200" dirty="0">
                          <a:solidFill>
                            <a:schemeClr val="dk1"/>
                          </a:solidFill>
                          <a:latin typeface="+mn-lt"/>
                          <a:ea typeface="+mn-ea"/>
                          <a:cs typeface="+mn-cs"/>
                        </a:rPr>
                        <a:t>RSZ-bijdrage als werkgever (28,85%)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BE" dirty="0"/>
                        <a:t>€865,50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020832"/>
                  </a:ext>
                </a:extLst>
              </a:tr>
              <a:tr h="370840">
                <a:tc>
                  <a:txBody>
                    <a:bodyPr/>
                    <a:lstStyle/>
                    <a:p>
                      <a:r>
                        <a:rPr lang="nl-BE" dirty="0"/>
                        <a:t>Bruto eindejaarstoelage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9841717"/>
                  </a:ext>
                </a:extLst>
              </a:tr>
              <a:tr h="370840">
                <a:tc>
                  <a:txBody>
                    <a:bodyPr/>
                    <a:lstStyle/>
                    <a:p>
                      <a:r>
                        <a:rPr lang="nl-BE" dirty="0">
                          <a:solidFill>
                            <a:schemeClr val="tx1">
                              <a:lumMod val="40000"/>
                              <a:lumOff val="60000"/>
                            </a:schemeClr>
                          </a:solidFill>
                        </a:rPr>
                        <a:t>RSZ-bijdrage als werknemer + bedrijfsvoorheffing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8806783"/>
                  </a:ext>
                </a:extLst>
              </a:tr>
              <a:tr h="370840">
                <a:tc>
                  <a:txBody>
                    <a:bodyPr/>
                    <a:lstStyle/>
                    <a:p>
                      <a:r>
                        <a:rPr lang="nl-BE" dirty="0">
                          <a:solidFill>
                            <a:schemeClr val="tx1">
                              <a:lumMod val="40000"/>
                              <a:lumOff val="60000"/>
                            </a:schemeClr>
                          </a:solidFill>
                        </a:rPr>
                        <a:t>Netto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417698"/>
                  </a:ext>
                </a:extLst>
              </a:tr>
            </a:tbl>
          </a:graphicData>
        </a:graphic>
      </p:graphicFrame>
      <p:sp>
        <p:nvSpPr>
          <p:cNvPr id="11" name="Tekstvak 10">
            <a:extLst>
              <a:ext uri="{FF2B5EF4-FFF2-40B4-BE49-F238E27FC236}">
                <a16:creationId xmlns:a16="http://schemas.microsoft.com/office/drawing/2014/main" id="{0B636F63-93EF-A7DA-672D-10E60D65287F}"/>
              </a:ext>
            </a:extLst>
          </p:cNvPr>
          <p:cNvSpPr txBox="1"/>
          <p:nvPr/>
        </p:nvSpPr>
        <p:spPr>
          <a:xfrm>
            <a:off x="1617998" y="4661013"/>
            <a:ext cx="10068542" cy="674928"/>
          </a:xfrm>
          <a:prstGeom prst="rect">
            <a:avLst/>
          </a:prstGeom>
          <a:noFill/>
        </p:spPr>
        <p:txBody>
          <a:bodyPr wrap="square">
            <a:spAutoFit/>
          </a:bodyPr>
          <a:lstStyle/>
          <a:p>
            <a:pPr lvl="0">
              <a:lnSpc>
                <a:spcPct val="107000"/>
              </a:lnSpc>
              <a:spcAft>
                <a:spcPts val="800"/>
              </a:spcAft>
            </a:pPr>
            <a:r>
              <a:rPr lang="nl-BE" sz="1800" kern="100" dirty="0">
                <a:effectLst/>
                <a:latin typeface="+mj-lt"/>
                <a:ea typeface="Aptos" panose="020B0004020202020204" pitchFamily="34" charset="0"/>
                <a:cs typeface="Times New Roman" panose="02020603050405020304" pitchFamily="18" charset="0"/>
              </a:rPr>
              <a:t>Als Jos een fiets aankoopt via fietslease kan hij deze 3865,50 euro eindejaarstoelage hiervoor gebruiken. Zijn </a:t>
            </a:r>
            <a:r>
              <a:rPr lang="nl-BE" sz="1800" u="sng" kern="100" dirty="0">
                <a:solidFill>
                  <a:srgbClr val="00B050"/>
                </a:solidFill>
                <a:effectLst/>
                <a:latin typeface="+mj-lt"/>
                <a:ea typeface="Aptos" panose="020B0004020202020204" pitchFamily="34" charset="0"/>
                <a:cs typeface="Times New Roman" panose="02020603050405020304" pitchFamily="18" charset="0"/>
              </a:rPr>
              <a:t>maximum</a:t>
            </a:r>
            <a:r>
              <a:rPr lang="nl-BE" sz="1800" kern="100" dirty="0">
                <a:effectLst/>
                <a:latin typeface="+mj-lt"/>
                <a:ea typeface="Aptos" panose="020B0004020202020204" pitchFamily="34" charset="0"/>
                <a:cs typeface="Times New Roman" panose="02020603050405020304" pitchFamily="18" charset="0"/>
              </a:rPr>
              <a:t>budget is dus 11.596,50 euro (= voor 3 jaar).</a:t>
            </a:r>
          </a:p>
        </p:txBody>
      </p:sp>
      <p:sp>
        <p:nvSpPr>
          <p:cNvPr id="3" name="Pijl: gekromd omhoog 2">
            <a:extLst>
              <a:ext uri="{FF2B5EF4-FFF2-40B4-BE49-F238E27FC236}">
                <a16:creationId xmlns:a16="http://schemas.microsoft.com/office/drawing/2014/main" id="{46FB96F7-9E2D-960B-0277-F1BC5A5BF1BE}"/>
              </a:ext>
            </a:extLst>
          </p:cNvPr>
          <p:cNvSpPr/>
          <p:nvPr/>
        </p:nvSpPr>
        <p:spPr>
          <a:xfrm rot="16200000">
            <a:off x="9631217" y="2643565"/>
            <a:ext cx="429353" cy="34635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Tekstvak 6">
            <a:extLst>
              <a:ext uri="{FF2B5EF4-FFF2-40B4-BE49-F238E27FC236}">
                <a16:creationId xmlns:a16="http://schemas.microsoft.com/office/drawing/2014/main" id="{12D9E940-0ACB-675C-F163-629EEC29940B}"/>
              </a:ext>
            </a:extLst>
          </p:cNvPr>
          <p:cNvSpPr txBox="1"/>
          <p:nvPr/>
        </p:nvSpPr>
        <p:spPr>
          <a:xfrm>
            <a:off x="9994291" y="2678242"/>
            <a:ext cx="970690" cy="276999"/>
          </a:xfrm>
          <a:prstGeom prst="rect">
            <a:avLst/>
          </a:prstGeom>
          <a:noFill/>
        </p:spPr>
        <p:txBody>
          <a:bodyPr wrap="square">
            <a:spAutoFit/>
          </a:bodyPr>
          <a:lstStyle/>
          <a:p>
            <a:r>
              <a:rPr lang="nl-BE" sz="1200" kern="1200" dirty="0">
                <a:solidFill>
                  <a:schemeClr val="dk1"/>
                </a:solidFill>
                <a:latin typeface="+mn-lt"/>
                <a:ea typeface="+mn-ea"/>
                <a:cs typeface="+mn-cs"/>
              </a:rPr>
              <a:t>28,85%</a:t>
            </a:r>
            <a:endParaRPr lang="nl-BE" sz="1200" dirty="0"/>
          </a:p>
        </p:txBody>
      </p:sp>
      <p:sp>
        <p:nvSpPr>
          <p:cNvPr id="8" name="Ovaal 7">
            <a:extLst>
              <a:ext uri="{FF2B5EF4-FFF2-40B4-BE49-F238E27FC236}">
                <a16:creationId xmlns:a16="http://schemas.microsoft.com/office/drawing/2014/main" id="{92950418-EDAD-C005-2D75-ABD1B70CF935}"/>
              </a:ext>
            </a:extLst>
          </p:cNvPr>
          <p:cNvSpPr/>
          <p:nvPr/>
        </p:nvSpPr>
        <p:spPr>
          <a:xfrm>
            <a:off x="8409284" y="2345612"/>
            <a:ext cx="1157503" cy="942262"/>
          </a:xfrm>
          <a:prstGeom prst="ellipse">
            <a:avLst/>
          </a:prstGeom>
          <a:noFill/>
          <a:ln w="3810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Tekstvak 11">
            <a:extLst>
              <a:ext uri="{FF2B5EF4-FFF2-40B4-BE49-F238E27FC236}">
                <a16:creationId xmlns:a16="http://schemas.microsoft.com/office/drawing/2014/main" id="{2325FCFC-C90C-2385-2E46-6679B44C864D}"/>
              </a:ext>
            </a:extLst>
          </p:cNvPr>
          <p:cNvSpPr txBox="1"/>
          <p:nvPr/>
        </p:nvSpPr>
        <p:spPr>
          <a:xfrm>
            <a:off x="9512122" y="3354928"/>
            <a:ext cx="1229424" cy="369332"/>
          </a:xfrm>
          <a:prstGeom prst="rect">
            <a:avLst/>
          </a:prstGeom>
          <a:noFill/>
        </p:spPr>
        <p:txBody>
          <a:bodyPr wrap="square">
            <a:spAutoFit/>
          </a:bodyPr>
          <a:lstStyle/>
          <a:p>
            <a:r>
              <a:rPr lang="nl-BE" sz="1800" kern="1200" dirty="0">
                <a:solidFill>
                  <a:schemeClr val="dk1"/>
                </a:solidFill>
                <a:latin typeface="+mn-lt"/>
                <a:ea typeface="+mn-ea"/>
                <a:cs typeface="+mn-cs"/>
              </a:rPr>
              <a:t>€3865,50</a:t>
            </a:r>
            <a:endParaRPr lang="nl-BE" dirty="0"/>
          </a:p>
        </p:txBody>
      </p:sp>
      <p:cxnSp>
        <p:nvCxnSpPr>
          <p:cNvPr id="16" name="Rechte verbindingslijn met pijl 15">
            <a:extLst>
              <a:ext uri="{FF2B5EF4-FFF2-40B4-BE49-F238E27FC236}">
                <a16:creationId xmlns:a16="http://schemas.microsoft.com/office/drawing/2014/main" id="{84FF7840-AAB8-B2D9-37EE-A39083E5683F}"/>
              </a:ext>
            </a:extLst>
          </p:cNvPr>
          <p:cNvCxnSpPr>
            <a:stCxn id="8" idx="5"/>
            <a:endCxn id="12" idx="1"/>
          </p:cNvCxnSpPr>
          <p:nvPr/>
        </p:nvCxnSpPr>
        <p:spPr>
          <a:xfrm>
            <a:off x="9397275" y="3149883"/>
            <a:ext cx="114847" cy="389711"/>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1CFB544-1C47-E900-7BDD-46C05B31A24D}"/>
              </a:ext>
            </a:extLst>
          </p:cNvPr>
          <p:cNvSpPr txBox="1"/>
          <p:nvPr/>
        </p:nvSpPr>
        <p:spPr>
          <a:xfrm>
            <a:off x="4630100" y="5545133"/>
            <a:ext cx="6353694" cy="959943"/>
          </a:xfrm>
          <a:prstGeom prst="rect">
            <a:avLst/>
          </a:prstGeom>
          <a:noFill/>
        </p:spPr>
        <p:txBody>
          <a:bodyPr wrap="square">
            <a:spAutoFit/>
          </a:bodyPr>
          <a:lstStyle/>
          <a:p>
            <a:pPr lvl="0">
              <a:lnSpc>
                <a:spcPct val="107000"/>
              </a:lnSpc>
              <a:spcAft>
                <a:spcPts val="800"/>
              </a:spcAft>
            </a:pPr>
            <a:r>
              <a:rPr lang="nl-BE" kern="100" dirty="0">
                <a:solidFill>
                  <a:srgbClr val="00B050"/>
                </a:solidFill>
                <a:latin typeface="+mj-lt"/>
                <a:ea typeface="Aptos" panose="020B0004020202020204" pitchFamily="34" charset="0"/>
                <a:cs typeface="Times New Roman" panose="02020603050405020304" pitchFamily="18" charset="0"/>
              </a:rPr>
              <a:t>Goedkopere fiets aankopen = mogelijk, de rest ontvang je als </a:t>
            </a:r>
            <a:r>
              <a:rPr lang="nl-BE" kern="100" dirty="0" err="1">
                <a:solidFill>
                  <a:srgbClr val="00B050"/>
                </a:solidFill>
                <a:latin typeface="+mj-lt"/>
                <a:ea typeface="Aptos" panose="020B0004020202020204" pitchFamily="34" charset="0"/>
                <a:cs typeface="Times New Roman" panose="02020603050405020304" pitchFamily="18" charset="0"/>
              </a:rPr>
              <a:t>eindejaarstoelage</a:t>
            </a:r>
            <a:r>
              <a:rPr lang="nl-BE" kern="100" dirty="0">
                <a:solidFill>
                  <a:srgbClr val="00B050"/>
                </a:solidFill>
                <a:latin typeface="+mj-lt"/>
                <a:ea typeface="Aptos" panose="020B0004020202020204" pitchFamily="34" charset="0"/>
                <a:cs typeface="Times New Roman" panose="02020603050405020304" pitchFamily="18" charset="0"/>
              </a:rPr>
              <a:t>, in een nettobedrag na aftrek van je persoonlijke RSZ en bedrijfsvoorheffing</a:t>
            </a:r>
            <a:r>
              <a:rPr lang="nl-BE" kern="100" dirty="0">
                <a:solidFill>
                  <a:srgbClr val="92D050"/>
                </a:solidFill>
                <a:latin typeface="+mj-lt"/>
                <a:ea typeface="Aptos" panose="020B0004020202020204" pitchFamily="34" charset="0"/>
                <a:cs typeface="Times New Roman" panose="02020603050405020304" pitchFamily="18" charset="0"/>
              </a:rPr>
              <a:t>.</a:t>
            </a:r>
            <a:r>
              <a:rPr lang="nl-BE" kern="100" dirty="0">
                <a:solidFill>
                  <a:srgbClr val="00B050"/>
                </a:solidFill>
                <a:latin typeface="+mj-lt"/>
                <a:ea typeface="Aptos" panose="020B0004020202020204" pitchFamily="34" charset="0"/>
                <a:cs typeface="Times New Roman" panose="02020603050405020304" pitchFamily="18" charset="0"/>
              </a:rPr>
              <a:t> </a:t>
            </a:r>
            <a:endParaRPr lang="nl-BE" sz="1800" kern="100" dirty="0">
              <a:solidFill>
                <a:srgbClr val="00B050"/>
              </a:solidFill>
              <a:effectLst/>
              <a:latin typeface="+mj-lt"/>
              <a:ea typeface="Aptos" panose="020B0004020202020204" pitchFamily="34" charset="0"/>
              <a:cs typeface="Times New Roman" panose="02020603050405020304" pitchFamily="18" charset="0"/>
            </a:endParaRPr>
          </a:p>
        </p:txBody>
      </p:sp>
      <p:cxnSp>
        <p:nvCxnSpPr>
          <p:cNvPr id="13" name="Rechte verbindingslijn met pijl 12">
            <a:extLst>
              <a:ext uri="{FF2B5EF4-FFF2-40B4-BE49-F238E27FC236}">
                <a16:creationId xmlns:a16="http://schemas.microsoft.com/office/drawing/2014/main" id="{59E21C20-12E5-2435-A5F3-B9BB12F3E79C}"/>
              </a:ext>
            </a:extLst>
          </p:cNvPr>
          <p:cNvCxnSpPr/>
          <p:nvPr/>
        </p:nvCxnSpPr>
        <p:spPr>
          <a:xfrm>
            <a:off x="3985846" y="5335941"/>
            <a:ext cx="644254" cy="396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28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C8873-E8F6-4C92-A398-BCCB9F6AC664}"/>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D4BCB27-95E1-E234-6417-BE36D1A63DFB}"/>
              </a:ext>
            </a:extLst>
          </p:cNvPr>
          <p:cNvSpPr>
            <a:spLocks noGrp="1"/>
          </p:cNvSpPr>
          <p:nvPr>
            <p:ph type="sldNum" sz="quarter" idx="10"/>
          </p:nvPr>
        </p:nvSpPr>
        <p:spPr/>
        <p:txBody>
          <a:bodyPr/>
          <a:lstStyle/>
          <a:p>
            <a:r>
              <a:rPr lang="nl-BE" dirty="0"/>
              <a:t> Budget | </a:t>
            </a:r>
            <a:fld id="{7041C7A3-E829-4D37-892F-1C65915BDFD4}" type="slidenum">
              <a:rPr lang="nl-BE" smtClean="0"/>
              <a:pPr/>
              <a:t>11</a:t>
            </a:fld>
            <a:endParaRPr lang="nl-BE" dirty="0"/>
          </a:p>
        </p:txBody>
      </p:sp>
      <p:sp>
        <p:nvSpPr>
          <p:cNvPr id="4" name="Tijdelijke aanduiding voor tekst 3">
            <a:extLst>
              <a:ext uri="{FF2B5EF4-FFF2-40B4-BE49-F238E27FC236}">
                <a16:creationId xmlns:a16="http://schemas.microsoft.com/office/drawing/2014/main" id="{AD7ED879-E65A-83B5-1616-9E38A43389D5}"/>
              </a:ext>
            </a:extLst>
          </p:cNvPr>
          <p:cNvSpPr>
            <a:spLocks noGrp="1"/>
          </p:cNvSpPr>
          <p:nvPr>
            <p:ph type="body" sz="quarter" idx="11"/>
          </p:nvPr>
        </p:nvSpPr>
        <p:spPr>
          <a:xfrm>
            <a:off x="1376515" y="1089548"/>
            <a:ext cx="7954297" cy="557675"/>
          </a:xfrm>
        </p:spPr>
        <p:txBody>
          <a:bodyPr>
            <a:normAutofit/>
          </a:bodyPr>
          <a:lstStyle/>
          <a:p>
            <a:pPr marL="0" indent="0">
              <a:buNone/>
            </a:pPr>
            <a:r>
              <a:rPr lang="nl-BE" dirty="0"/>
              <a:t>Waar zit dan het verschil?</a:t>
            </a:r>
          </a:p>
          <a:p>
            <a:pPr marL="0" indent="0">
              <a:buNone/>
            </a:pPr>
            <a:endParaRPr lang="nl-BE" dirty="0"/>
          </a:p>
          <a:p>
            <a:pPr marL="0" indent="0">
              <a:buNone/>
            </a:pPr>
            <a:endParaRPr lang="nl-BE" dirty="0"/>
          </a:p>
        </p:txBody>
      </p:sp>
      <p:sp>
        <p:nvSpPr>
          <p:cNvPr id="5" name="Tijdelijke aanduiding voor tekst 3">
            <a:extLst>
              <a:ext uri="{FF2B5EF4-FFF2-40B4-BE49-F238E27FC236}">
                <a16:creationId xmlns:a16="http://schemas.microsoft.com/office/drawing/2014/main" id="{016BCA4C-814E-C518-AD65-5215E62B3972}"/>
              </a:ext>
            </a:extLst>
          </p:cNvPr>
          <p:cNvSpPr txBox="1">
            <a:spLocks/>
          </p:cNvSpPr>
          <p:nvPr/>
        </p:nvSpPr>
        <p:spPr>
          <a:xfrm>
            <a:off x="5550310" y="1923936"/>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graphicFrame>
        <p:nvGraphicFramePr>
          <p:cNvPr id="9" name="Tabel 8">
            <a:extLst>
              <a:ext uri="{FF2B5EF4-FFF2-40B4-BE49-F238E27FC236}">
                <a16:creationId xmlns:a16="http://schemas.microsoft.com/office/drawing/2014/main" id="{AE7D6774-F7F2-64E8-F6E1-2BBC9D52F065}"/>
              </a:ext>
            </a:extLst>
          </p:cNvPr>
          <p:cNvGraphicFramePr>
            <a:graphicFrameLocks noGrp="1"/>
          </p:cNvGraphicFramePr>
          <p:nvPr>
            <p:extLst>
              <p:ext uri="{D42A27DB-BD31-4B8C-83A1-F6EECF244321}">
                <p14:modId xmlns:p14="http://schemas.microsoft.com/office/powerpoint/2010/main" val="738412267"/>
              </p:ext>
            </p:extLst>
          </p:nvPr>
        </p:nvGraphicFramePr>
        <p:xfrm>
          <a:off x="1504335" y="1734704"/>
          <a:ext cx="8790380" cy="1849120"/>
        </p:xfrm>
        <a:graphic>
          <a:graphicData uri="http://schemas.openxmlformats.org/drawingml/2006/table">
            <a:tbl>
              <a:tblPr firstRow="1" bandRow="1">
                <a:tableStyleId>{5C22544A-7EE6-4342-B048-85BDC9FD1C3A}</a:tableStyleId>
              </a:tblPr>
              <a:tblGrid>
                <a:gridCol w="5299588">
                  <a:extLst>
                    <a:ext uri="{9D8B030D-6E8A-4147-A177-3AD203B41FA5}">
                      <a16:colId xmlns:a16="http://schemas.microsoft.com/office/drawing/2014/main" val="4119807479"/>
                    </a:ext>
                  </a:extLst>
                </a:gridCol>
                <a:gridCol w="1922780">
                  <a:extLst>
                    <a:ext uri="{9D8B030D-6E8A-4147-A177-3AD203B41FA5}">
                      <a16:colId xmlns:a16="http://schemas.microsoft.com/office/drawing/2014/main" val="3494407149"/>
                    </a:ext>
                  </a:extLst>
                </a:gridCol>
                <a:gridCol w="1568012">
                  <a:extLst>
                    <a:ext uri="{9D8B030D-6E8A-4147-A177-3AD203B41FA5}">
                      <a16:colId xmlns:a16="http://schemas.microsoft.com/office/drawing/2014/main" val="247058734"/>
                    </a:ext>
                  </a:extLst>
                </a:gridCol>
              </a:tblGrid>
              <a:tr h="301583">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BE" sz="1800" b="1" kern="1200" dirty="0">
                          <a:solidFill>
                            <a:schemeClr val="dk1"/>
                          </a:solidFill>
                          <a:latin typeface="+mn-lt"/>
                          <a:ea typeface="+mn-ea"/>
                          <a:cs typeface="+mn-cs"/>
                        </a:rPr>
                        <a:t>Geen fietslease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BE" sz="1800" kern="1200" dirty="0">
                          <a:solidFill>
                            <a:schemeClr val="dk1"/>
                          </a:solidFill>
                          <a:latin typeface="+mn-lt"/>
                          <a:ea typeface="+mn-ea"/>
                          <a:cs typeface="+mn-cs"/>
                        </a:rPr>
                        <a:t>Fietslease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979982"/>
                  </a:ext>
                </a:extLst>
              </a:tr>
              <a:tr h="370840">
                <a:tc>
                  <a:txBody>
                    <a:bodyPr/>
                    <a:lstStyle/>
                    <a:p>
                      <a:r>
                        <a:rPr lang="nl-BE" sz="1800" kern="1200" dirty="0">
                          <a:solidFill>
                            <a:schemeClr val="dk1"/>
                          </a:solidFill>
                          <a:latin typeface="+mn-lt"/>
                          <a:ea typeface="+mn-ea"/>
                          <a:cs typeface="+mn-cs"/>
                        </a:rPr>
                        <a:t>RSZ-bijdrage als werkgever (28,85%)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nl-BE" dirty="0">
                          <a:solidFill>
                            <a:srgbClr val="00B050"/>
                          </a:solidFill>
                        </a:rPr>
                        <a:t>€865,50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020832"/>
                  </a:ext>
                </a:extLst>
              </a:tr>
              <a:tr h="370840">
                <a:tc>
                  <a:txBody>
                    <a:bodyPr/>
                    <a:lstStyle/>
                    <a:p>
                      <a:r>
                        <a:rPr lang="nl-BE" dirty="0"/>
                        <a:t>Bruto eindejaarstoelage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nl-BE" dirty="0">
                          <a:solidFill>
                            <a:srgbClr val="FF0000"/>
                          </a:solidFill>
                        </a:rPr>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nl-BE" dirty="0">
                          <a:solidFill>
                            <a:srgbClr val="FF0000"/>
                          </a:solidFill>
                        </a:rPr>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9841717"/>
                  </a:ext>
                </a:extLst>
              </a:tr>
              <a:tr h="370840">
                <a:tc>
                  <a:txBody>
                    <a:bodyPr/>
                    <a:lstStyle/>
                    <a:p>
                      <a:r>
                        <a:rPr lang="nl-BE" sz="1800" kern="1200" dirty="0">
                          <a:solidFill>
                            <a:schemeClr val="dk1"/>
                          </a:solidFill>
                          <a:latin typeface="+mn-lt"/>
                          <a:ea typeface="+mn-ea"/>
                          <a:cs typeface="+mn-cs"/>
                        </a:rPr>
                        <a:t>RSZ-bijdrage als werknemer + bedrijfsvoorheffing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nl-BE" dirty="0">
                          <a:solidFill>
                            <a:srgbClr val="FFC000"/>
                          </a:solidFill>
                        </a:rPr>
                        <a:t>€1700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8806783"/>
                  </a:ext>
                </a:extLst>
              </a:tr>
              <a:tr h="370840">
                <a:tc>
                  <a:txBody>
                    <a:bodyPr/>
                    <a:lstStyle/>
                    <a:p>
                      <a:r>
                        <a:rPr lang="nl-BE" sz="1800" kern="1200" dirty="0">
                          <a:solidFill>
                            <a:schemeClr val="dk1"/>
                          </a:solidFill>
                          <a:latin typeface="+mn-lt"/>
                          <a:ea typeface="+mn-ea"/>
                          <a:cs typeface="+mn-cs"/>
                        </a:rPr>
                        <a:t>Netto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nl-BE" dirty="0">
                          <a:solidFill>
                            <a:srgbClr val="FFC000"/>
                          </a:solidFill>
                        </a:rPr>
                        <a:t>€1300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417698"/>
                  </a:ext>
                </a:extLst>
              </a:tr>
            </a:tbl>
          </a:graphicData>
        </a:graphic>
      </p:graphicFrame>
      <p:sp>
        <p:nvSpPr>
          <p:cNvPr id="11" name="Tekstvak 10">
            <a:extLst>
              <a:ext uri="{FF2B5EF4-FFF2-40B4-BE49-F238E27FC236}">
                <a16:creationId xmlns:a16="http://schemas.microsoft.com/office/drawing/2014/main" id="{48E5A160-2738-5222-11FA-9A22698F46D9}"/>
              </a:ext>
            </a:extLst>
          </p:cNvPr>
          <p:cNvSpPr txBox="1"/>
          <p:nvPr/>
        </p:nvSpPr>
        <p:spPr>
          <a:xfrm>
            <a:off x="1713876" y="3884845"/>
            <a:ext cx="9753600" cy="2555764"/>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nl-BE" kern="100" dirty="0">
                <a:solidFill>
                  <a:srgbClr val="FF0000"/>
                </a:solidFill>
                <a:latin typeface="+mj-lt"/>
                <a:ea typeface="Aptos" panose="020B0004020202020204" pitchFamily="34" charset="0"/>
                <a:cs typeface="Times New Roman" panose="02020603050405020304" pitchFamily="18" charset="0"/>
              </a:rPr>
              <a:t>Je bruto eindejaarstoelage is hetzelfde. </a:t>
            </a:r>
          </a:p>
          <a:p>
            <a:pPr marL="285750" lvl="0" indent="-285750">
              <a:lnSpc>
                <a:spcPct val="107000"/>
              </a:lnSpc>
              <a:spcAft>
                <a:spcPts val="800"/>
              </a:spcAft>
              <a:buFont typeface="Arial" panose="020B0604020202020204" pitchFamily="34" charset="0"/>
              <a:buChar char="•"/>
            </a:pPr>
            <a:r>
              <a:rPr lang="nl-BE" sz="1800" kern="100" dirty="0">
                <a:solidFill>
                  <a:srgbClr val="FF0000"/>
                </a:solidFill>
                <a:effectLst/>
                <a:latin typeface="+mj-lt"/>
                <a:ea typeface="Aptos" panose="020B0004020202020204" pitchFamily="34" charset="0"/>
                <a:cs typeface="Times New Roman" panose="02020603050405020304" pitchFamily="18" charset="0"/>
              </a:rPr>
              <a:t>Bij fietslease kan je je volledige bruto inzetten + </a:t>
            </a:r>
            <a:r>
              <a:rPr lang="nl-BE" sz="1800" kern="100" dirty="0">
                <a:solidFill>
                  <a:srgbClr val="00B050"/>
                </a:solidFill>
                <a:effectLst/>
                <a:latin typeface="+mj-lt"/>
                <a:ea typeface="Aptos" panose="020B0004020202020204" pitchFamily="34" charset="0"/>
                <a:cs typeface="Times New Roman" panose="02020603050405020304" pitchFamily="18" charset="0"/>
              </a:rPr>
              <a:t>het deel dat je werkgever voor je bijdraagt aan de RSZ. Dit stuk kan je zelf nooit in geld ontvangen. </a:t>
            </a:r>
          </a:p>
          <a:p>
            <a:pPr marL="285750" lvl="0" indent="-285750">
              <a:lnSpc>
                <a:spcPct val="107000"/>
              </a:lnSpc>
              <a:spcAft>
                <a:spcPts val="800"/>
              </a:spcAft>
              <a:buFont typeface="Arial" panose="020B0604020202020204" pitchFamily="34" charset="0"/>
              <a:buChar char="•"/>
            </a:pPr>
            <a:r>
              <a:rPr lang="nl-BE" kern="100" dirty="0">
                <a:solidFill>
                  <a:srgbClr val="FFC000"/>
                </a:solidFill>
                <a:latin typeface="+mj-lt"/>
                <a:ea typeface="Aptos" panose="020B0004020202020204" pitchFamily="34" charset="0"/>
                <a:cs typeface="Times New Roman" panose="02020603050405020304" pitchFamily="18" charset="0"/>
              </a:rPr>
              <a:t>Je </a:t>
            </a:r>
            <a:r>
              <a:rPr lang="nl-BE" kern="100" dirty="0" err="1">
                <a:solidFill>
                  <a:srgbClr val="FFC000"/>
                </a:solidFill>
                <a:latin typeface="+mj-lt"/>
                <a:ea typeface="Aptos" panose="020B0004020202020204" pitchFamily="34" charset="0"/>
                <a:cs typeface="Times New Roman" panose="02020603050405020304" pitchFamily="18" charset="0"/>
              </a:rPr>
              <a:t>netto-bedrag</a:t>
            </a:r>
            <a:r>
              <a:rPr lang="nl-BE" kern="100" dirty="0">
                <a:solidFill>
                  <a:srgbClr val="FFC000"/>
                </a:solidFill>
                <a:latin typeface="+mj-lt"/>
                <a:ea typeface="Aptos" panose="020B0004020202020204" pitchFamily="34" charset="0"/>
                <a:cs typeface="Times New Roman" panose="02020603050405020304" pitchFamily="18" charset="0"/>
              </a:rPr>
              <a:t> ligt een stuk lager door de aftrek van RSZ en bedrijfsvoorheffing.</a:t>
            </a:r>
          </a:p>
          <a:p>
            <a:pPr marL="285750" indent="-285750">
              <a:lnSpc>
                <a:spcPct val="107000"/>
              </a:lnSpc>
              <a:spcAft>
                <a:spcPts val="800"/>
              </a:spcAft>
              <a:buFont typeface="Arial" panose="020B0604020202020204" pitchFamily="34" charset="0"/>
              <a:buChar char="•"/>
            </a:pPr>
            <a:r>
              <a:rPr lang="nl-BE" dirty="0"/>
              <a:t>Je ‘wint’ dus </a:t>
            </a:r>
            <a:r>
              <a:rPr lang="nl-BE" dirty="0">
                <a:solidFill>
                  <a:srgbClr val="00B050"/>
                </a:solidFill>
              </a:rPr>
              <a:t>€865,50 (RSZ werkgever) </a:t>
            </a:r>
            <a:r>
              <a:rPr lang="nl-BE" dirty="0"/>
              <a:t>+ </a:t>
            </a:r>
            <a:r>
              <a:rPr lang="nl-BE" dirty="0">
                <a:solidFill>
                  <a:srgbClr val="FFC000"/>
                </a:solidFill>
              </a:rPr>
              <a:t>€1700 (RSZ werknemer + bedrijfsvoorheffing) = </a:t>
            </a:r>
            <a:r>
              <a:rPr lang="nl-BE" dirty="0"/>
              <a:t>2.565,5 euro.</a:t>
            </a:r>
          </a:p>
          <a:p>
            <a:pPr lvl="0">
              <a:lnSpc>
                <a:spcPct val="107000"/>
              </a:lnSpc>
              <a:spcAft>
                <a:spcPts val="800"/>
              </a:spcAft>
            </a:pPr>
            <a:endParaRPr lang="nl-BE" sz="1800" kern="100" dirty="0">
              <a:solidFill>
                <a:srgbClr val="FFC000"/>
              </a:solidFill>
              <a:effectLst/>
              <a:latin typeface="+mj-lt"/>
              <a:ea typeface="Aptos" panose="020B0004020202020204" pitchFamily="34" charset="0"/>
              <a:cs typeface="Times New Roman" panose="02020603050405020304" pitchFamily="18" charset="0"/>
            </a:endParaRPr>
          </a:p>
        </p:txBody>
      </p:sp>
      <p:sp>
        <p:nvSpPr>
          <p:cNvPr id="3" name="Pijl: gekromd omhoog 2">
            <a:extLst>
              <a:ext uri="{FF2B5EF4-FFF2-40B4-BE49-F238E27FC236}">
                <a16:creationId xmlns:a16="http://schemas.microsoft.com/office/drawing/2014/main" id="{590F7599-A2E3-EA78-F70F-0C56A6A9E766}"/>
              </a:ext>
            </a:extLst>
          </p:cNvPr>
          <p:cNvSpPr/>
          <p:nvPr/>
        </p:nvSpPr>
        <p:spPr>
          <a:xfrm rot="16200000">
            <a:off x="10108932" y="2271410"/>
            <a:ext cx="429353" cy="34635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Tekstvak 6">
            <a:extLst>
              <a:ext uri="{FF2B5EF4-FFF2-40B4-BE49-F238E27FC236}">
                <a16:creationId xmlns:a16="http://schemas.microsoft.com/office/drawing/2014/main" id="{316072AC-FC1E-50C9-2899-DE5D833AF6E0}"/>
              </a:ext>
            </a:extLst>
          </p:cNvPr>
          <p:cNvSpPr txBox="1"/>
          <p:nvPr/>
        </p:nvSpPr>
        <p:spPr>
          <a:xfrm>
            <a:off x="10496786" y="2334484"/>
            <a:ext cx="970690" cy="276999"/>
          </a:xfrm>
          <a:prstGeom prst="rect">
            <a:avLst/>
          </a:prstGeom>
          <a:noFill/>
        </p:spPr>
        <p:txBody>
          <a:bodyPr wrap="square">
            <a:spAutoFit/>
          </a:bodyPr>
          <a:lstStyle/>
          <a:p>
            <a:r>
              <a:rPr lang="nl-BE" sz="1200" kern="1200" dirty="0">
                <a:solidFill>
                  <a:schemeClr val="dk1"/>
                </a:solidFill>
                <a:latin typeface="+mn-lt"/>
                <a:ea typeface="+mn-ea"/>
                <a:cs typeface="+mn-cs"/>
              </a:rPr>
              <a:t>28,85%</a:t>
            </a:r>
            <a:endParaRPr lang="nl-BE" sz="1200" dirty="0"/>
          </a:p>
        </p:txBody>
      </p:sp>
      <p:sp>
        <p:nvSpPr>
          <p:cNvPr id="8" name="Ovaal 7">
            <a:extLst>
              <a:ext uri="{FF2B5EF4-FFF2-40B4-BE49-F238E27FC236}">
                <a16:creationId xmlns:a16="http://schemas.microsoft.com/office/drawing/2014/main" id="{80FA68F0-14A8-7E29-64D3-A020F1834E2D}"/>
              </a:ext>
            </a:extLst>
          </p:cNvPr>
          <p:cNvSpPr/>
          <p:nvPr/>
        </p:nvSpPr>
        <p:spPr>
          <a:xfrm>
            <a:off x="8933370" y="2052725"/>
            <a:ext cx="1157503" cy="783437"/>
          </a:xfrm>
          <a:prstGeom prst="ellipse">
            <a:avLst/>
          </a:prstGeom>
          <a:noFill/>
          <a:ln w="3810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Tekstvak 11">
            <a:extLst>
              <a:ext uri="{FF2B5EF4-FFF2-40B4-BE49-F238E27FC236}">
                <a16:creationId xmlns:a16="http://schemas.microsoft.com/office/drawing/2014/main" id="{DC811583-2436-E718-58FD-E35B28C0A635}"/>
              </a:ext>
            </a:extLst>
          </p:cNvPr>
          <p:cNvSpPr txBox="1"/>
          <p:nvPr/>
        </p:nvSpPr>
        <p:spPr>
          <a:xfrm>
            <a:off x="10496786" y="2778534"/>
            <a:ext cx="1189754" cy="369332"/>
          </a:xfrm>
          <a:prstGeom prst="rect">
            <a:avLst/>
          </a:prstGeom>
          <a:noFill/>
        </p:spPr>
        <p:txBody>
          <a:bodyPr wrap="square">
            <a:spAutoFit/>
          </a:bodyPr>
          <a:lstStyle/>
          <a:p>
            <a:r>
              <a:rPr lang="nl-BE" sz="1800" kern="1200" dirty="0">
                <a:solidFill>
                  <a:schemeClr val="dk1"/>
                </a:solidFill>
                <a:latin typeface="+mn-lt"/>
                <a:ea typeface="+mn-ea"/>
                <a:cs typeface="+mn-cs"/>
              </a:rPr>
              <a:t>€3865,50</a:t>
            </a:r>
            <a:endParaRPr lang="nl-BE" dirty="0"/>
          </a:p>
        </p:txBody>
      </p:sp>
      <p:cxnSp>
        <p:nvCxnSpPr>
          <p:cNvPr id="16" name="Rechte verbindingslijn met pijl 15">
            <a:extLst>
              <a:ext uri="{FF2B5EF4-FFF2-40B4-BE49-F238E27FC236}">
                <a16:creationId xmlns:a16="http://schemas.microsoft.com/office/drawing/2014/main" id="{7C3538B8-6FDA-7FB8-80FC-CC7C892F8C00}"/>
              </a:ext>
            </a:extLst>
          </p:cNvPr>
          <p:cNvCxnSpPr>
            <a:cxnSpLocks/>
            <a:stCxn id="8" idx="5"/>
          </p:cNvCxnSpPr>
          <p:nvPr/>
        </p:nvCxnSpPr>
        <p:spPr>
          <a:xfrm>
            <a:off x="9921361" y="2721430"/>
            <a:ext cx="638484" cy="114732"/>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34326389-9AD4-00F2-E3B8-A4957ADB216D}"/>
              </a:ext>
            </a:extLst>
          </p:cNvPr>
          <p:cNvCxnSpPr/>
          <p:nvPr/>
        </p:nvCxnSpPr>
        <p:spPr>
          <a:xfrm>
            <a:off x="7344697" y="3222758"/>
            <a:ext cx="94389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182CAD4D-2047-5BED-D95E-1B5EB50B2B50}"/>
              </a:ext>
            </a:extLst>
          </p:cNvPr>
          <p:cNvCxnSpPr>
            <a:cxnSpLocks/>
          </p:cNvCxnSpPr>
          <p:nvPr/>
        </p:nvCxnSpPr>
        <p:spPr>
          <a:xfrm>
            <a:off x="7108724" y="3222758"/>
            <a:ext cx="101026" cy="49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Tijdelijke aanduiding voor tekst 3">
            <a:extLst>
              <a:ext uri="{FF2B5EF4-FFF2-40B4-BE49-F238E27FC236}">
                <a16:creationId xmlns:a16="http://schemas.microsoft.com/office/drawing/2014/main" id="{FD717EAA-7E1C-3771-108F-AB9668EE65CE}"/>
              </a:ext>
            </a:extLst>
          </p:cNvPr>
          <p:cNvSpPr txBox="1">
            <a:spLocks/>
          </p:cNvSpPr>
          <p:nvPr/>
        </p:nvSpPr>
        <p:spPr>
          <a:xfrm>
            <a:off x="4173415" y="5929875"/>
            <a:ext cx="7954297" cy="557675"/>
          </a:xfrm>
          <a:prstGeom prst="rect">
            <a:avLst/>
          </a:prstGeom>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nl-BE" sz="2400" dirty="0"/>
              <a:t>Voordeel = gebruik bruto + RSZ werkgever</a:t>
            </a:r>
          </a:p>
          <a:p>
            <a:pPr marL="0" indent="0">
              <a:buFont typeface="+mj-lt"/>
              <a:buNone/>
            </a:pPr>
            <a:endParaRPr lang="nl-BE" sz="2400" dirty="0"/>
          </a:p>
          <a:p>
            <a:pPr marL="0" indent="0">
              <a:buFont typeface="+mj-lt"/>
              <a:buNone/>
            </a:pPr>
            <a:endParaRPr lang="nl-BE" sz="2400" dirty="0"/>
          </a:p>
        </p:txBody>
      </p:sp>
      <p:sp>
        <p:nvSpPr>
          <p:cNvPr id="13" name="Tijdelijke aanduiding voor tekst 3">
            <a:extLst>
              <a:ext uri="{FF2B5EF4-FFF2-40B4-BE49-F238E27FC236}">
                <a16:creationId xmlns:a16="http://schemas.microsoft.com/office/drawing/2014/main" id="{D476ECD6-051F-7AAF-476C-F95F85774C7B}"/>
              </a:ext>
            </a:extLst>
          </p:cNvPr>
          <p:cNvSpPr txBox="1">
            <a:spLocks/>
          </p:cNvSpPr>
          <p:nvPr/>
        </p:nvSpPr>
        <p:spPr>
          <a:xfrm>
            <a:off x="1557824" y="6208713"/>
            <a:ext cx="7954297" cy="557675"/>
          </a:xfrm>
          <a:prstGeom prst="rect">
            <a:avLst/>
          </a:prstGeom>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nl-BE" sz="2400" dirty="0"/>
          </a:p>
          <a:p>
            <a:pPr marL="0" indent="0">
              <a:buFont typeface="+mj-lt"/>
              <a:buNone/>
            </a:pPr>
            <a:endParaRPr lang="nl-BE" sz="2400" dirty="0"/>
          </a:p>
        </p:txBody>
      </p:sp>
      <p:sp>
        <p:nvSpPr>
          <p:cNvPr id="14" name="Rechthoek 13">
            <a:extLst>
              <a:ext uri="{FF2B5EF4-FFF2-40B4-BE49-F238E27FC236}">
                <a16:creationId xmlns:a16="http://schemas.microsoft.com/office/drawing/2014/main" id="{63125717-E9A8-5013-B8DB-38769A3157EF}"/>
              </a:ext>
            </a:extLst>
          </p:cNvPr>
          <p:cNvSpPr/>
          <p:nvPr/>
        </p:nvSpPr>
        <p:spPr>
          <a:xfrm>
            <a:off x="4173415" y="5907692"/>
            <a:ext cx="5977016" cy="4325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1933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A8D3-7720-F6CD-9C6D-0E766DE0B92C}"/>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DFAF5D6-4A58-5071-8E37-2ADF14DE4323}"/>
              </a:ext>
            </a:extLst>
          </p:cNvPr>
          <p:cNvSpPr>
            <a:spLocks noGrp="1"/>
          </p:cNvSpPr>
          <p:nvPr>
            <p:ph type="sldNum" sz="quarter" idx="10"/>
          </p:nvPr>
        </p:nvSpPr>
        <p:spPr/>
        <p:txBody>
          <a:bodyPr/>
          <a:lstStyle/>
          <a:p>
            <a:r>
              <a:rPr lang="nl-BE" dirty="0"/>
              <a:t> Budget | </a:t>
            </a:r>
            <a:fld id="{7041C7A3-E829-4D37-892F-1C65915BDFD4}" type="slidenum">
              <a:rPr lang="nl-BE" smtClean="0"/>
              <a:pPr/>
              <a:t>12</a:t>
            </a:fld>
            <a:endParaRPr lang="nl-BE" dirty="0"/>
          </a:p>
        </p:txBody>
      </p:sp>
      <p:sp>
        <p:nvSpPr>
          <p:cNvPr id="4" name="Tijdelijke aanduiding voor tekst 3">
            <a:extLst>
              <a:ext uri="{FF2B5EF4-FFF2-40B4-BE49-F238E27FC236}">
                <a16:creationId xmlns:a16="http://schemas.microsoft.com/office/drawing/2014/main" id="{B061B350-B5A9-F132-CE7C-0CFF560C8D3E}"/>
              </a:ext>
            </a:extLst>
          </p:cNvPr>
          <p:cNvSpPr>
            <a:spLocks noGrp="1"/>
          </p:cNvSpPr>
          <p:nvPr>
            <p:ph type="body" sz="quarter" idx="11"/>
          </p:nvPr>
        </p:nvSpPr>
        <p:spPr>
          <a:xfrm>
            <a:off x="1376515" y="1089548"/>
            <a:ext cx="7954297" cy="557675"/>
          </a:xfrm>
        </p:spPr>
        <p:txBody>
          <a:bodyPr>
            <a:normAutofit/>
          </a:bodyPr>
          <a:lstStyle/>
          <a:p>
            <a:pPr marL="0" indent="0">
              <a:buNone/>
            </a:pPr>
            <a:r>
              <a:rPr lang="nl-BE" dirty="0"/>
              <a:t>Wat als Jos statutair is?</a:t>
            </a:r>
          </a:p>
          <a:p>
            <a:pPr marL="0" indent="0">
              <a:buNone/>
            </a:pPr>
            <a:endParaRPr lang="nl-BE" dirty="0"/>
          </a:p>
          <a:p>
            <a:pPr marL="0" indent="0">
              <a:buNone/>
            </a:pPr>
            <a:endParaRPr lang="nl-BE" dirty="0"/>
          </a:p>
        </p:txBody>
      </p:sp>
      <p:sp>
        <p:nvSpPr>
          <p:cNvPr id="5" name="Tijdelijke aanduiding voor tekst 3">
            <a:extLst>
              <a:ext uri="{FF2B5EF4-FFF2-40B4-BE49-F238E27FC236}">
                <a16:creationId xmlns:a16="http://schemas.microsoft.com/office/drawing/2014/main" id="{9BCF8F5E-DC2D-67DA-30F5-BE887B7A70B1}"/>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graphicFrame>
        <p:nvGraphicFramePr>
          <p:cNvPr id="9" name="Tabel 8">
            <a:extLst>
              <a:ext uri="{FF2B5EF4-FFF2-40B4-BE49-F238E27FC236}">
                <a16:creationId xmlns:a16="http://schemas.microsoft.com/office/drawing/2014/main" id="{33CFD1D2-6594-9E49-8C55-9F783AA1053E}"/>
              </a:ext>
            </a:extLst>
          </p:cNvPr>
          <p:cNvGraphicFramePr>
            <a:graphicFrameLocks noGrp="1"/>
          </p:cNvGraphicFramePr>
          <p:nvPr>
            <p:extLst>
              <p:ext uri="{D42A27DB-BD31-4B8C-83A1-F6EECF244321}">
                <p14:modId xmlns:p14="http://schemas.microsoft.com/office/powerpoint/2010/main" val="1182432934"/>
              </p:ext>
            </p:extLst>
          </p:nvPr>
        </p:nvGraphicFramePr>
        <p:xfrm>
          <a:off x="2197708" y="2110552"/>
          <a:ext cx="8686603" cy="1849120"/>
        </p:xfrm>
        <a:graphic>
          <a:graphicData uri="http://schemas.openxmlformats.org/drawingml/2006/table">
            <a:tbl>
              <a:tblPr firstRow="1" bandRow="1">
                <a:tableStyleId>{5C22544A-7EE6-4342-B048-85BDC9FD1C3A}</a:tableStyleId>
              </a:tblPr>
              <a:tblGrid>
                <a:gridCol w="5460023">
                  <a:extLst>
                    <a:ext uri="{9D8B030D-6E8A-4147-A177-3AD203B41FA5}">
                      <a16:colId xmlns:a16="http://schemas.microsoft.com/office/drawing/2014/main" val="4119807479"/>
                    </a:ext>
                  </a:extLst>
                </a:gridCol>
                <a:gridCol w="2335000">
                  <a:extLst>
                    <a:ext uri="{9D8B030D-6E8A-4147-A177-3AD203B41FA5}">
                      <a16:colId xmlns:a16="http://schemas.microsoft.com/office/drawing/2014/main" val="247058734"/>
                    </a:ext>
                  </a:extLst>
                </a:gridCol>
                <a:gridCol w="891580">
                  <a:extLst>
                    <a:ext uri="{9D8B030D-6E8A-4147-A177-3AD203B41FA5}">
                      <a16:colId xmlns:a16="http://schemas.microsoft.com/office/drawing/2014/main" val="2564953331"/>
                    </a:ext>
                  </a:extLst>
                </a:gridCol>
              </a:tblGrid>
              <a:tr h="301583">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979982"/>
                  </a:ext>
                </a:extLst>
              </a:tr>
              <a:tr h="370840">
                <a:tc>
                  <a:txBody>
                    <a:bodyPr/>
                    <a:lstStyle/>
                    <a:p>
                      <a:r>
                        <a:rPr lang="nl-BE" sz="1800" kern="1200" dirty="0">
                          <a:solidFill>
                            <a:schemeClr val="dk1"/>
                          </a:solidFill>
                          <a:latin typeface="+mn-lt"/>
                          <a:ea typeface="+mn-ea"/>
                          <a:cs typeface="+mn-cs"/>
                        </a:rPr>
                        <a:t>RSZ-bijdrage als werkgever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BE" dirty="0"/>
                        <a:t>€865,50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BE" dirty="0"/>
                        <a:t>464,10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020832"/>
                  </a:ext>
                </a:extLst>
              </a:tr>
              <a:tr h="370840">
                <a:tc>
                  <a:txBody>
                    <a:bodyPr/>
                    <a:lstStyle/>
                    <a:p>
                      <a:r>
                        <a:rPr lang="nl-BE" dirty="0"/>
                        <a:t>Bruto eindejaarstoelage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9841717"/>
                  </a:ext>
                </a:extLst>
              </a:tr>
              <a:tr h="370840">
                <a:tc>
                  <a:txBody>
                    <a:bodyPr/>
                    <a:lstStyle/>
                    <a:p>
                      <a:r>
                        <a:rPr lang="nl-BE" dirty="0">
                          <a:solidFill>
                            <a:schemeClr val="tx1">
                              <a:lumMod val="40000"/>
                              <a:lumOff val="60000"/>
                            </a:schemeClr>
                          </a:solidFill>
                        </a:rPr>
                        <a:t>RSZ-bijdrage als werknemer + bedrijfsvoorheffing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8806783"/>
                  </a:ext>
                </a:extLst>
              </a:tr>
              <a:tr h="370840">
                <a:tc>
                  <a:txBody>
                    <a:bodyPr/>
                    <a:lstStyle/>
                    <a:p>
                      <a:r>
                        <a:rPr lang="nl-BE" dirty="0">
                          <a:solidFill>
                            <a:schemeClr val="tx1">
                              <a:lumMod val="40000"/>
                              <a:lumOff val="60000"/>
                            </a:schemeClr>
                          </a:solidFill>
                        </a:rPr>
                        <a:t>Netto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417698"/>
                  </a:ext>
                </a:extLst>
              </a:tr>
            </a:tbl>
          </a:graphicData>
        </a:graphic>
      </p:graphicFrame>
      <p:sp>
        <p:nvSpPr>
          <p:cNvPr id="11" name="Tekstvak 10">
            <a:extLst>
              <a:ext uri="{FF2B5EF4-FFF2-40B4-BE49-F238E27FC236}">
                <a16:creationId xmlns:a16="http://schemas.microsoft.com/office/drawing/2014/main" id="{D576214B-F46B-7F84-A155-6E501C0D6FCD}"/>
              </a:ext>
            </a:extLst>
          </p:cNvPr>
          <p:cNvSpPr txBox="1"/>
          <p:nvPr/>
        </p:nvSpPr>
        <p:spPr>
          <a:xfrm>
            <a:off x="1617998" y="4661013"/>
            <a:ext cx="10068542" cy="663580"/>
          </a:xfrm>
          <a:prstGeom prst="rect">
            <a:avLst/>
          </a:prstGeom>
          <a:noFill/>
        </p:spPr>
        <p:txBody>
          <a:bodyPr wrap="square">
            <a:spAutoFit/>
          </a:bodyPr>
          <a:lstStyle/>
          <a:p>
            <a:pPr lvl="0">
              <a:lnSpc>
                <a:spcPct val="107000"/>
              </a:lnSpc>
              <a:spcAft>
                <a:spcPts val="800"/>
              </a:spcAft>
            </a:pPr>
            <a:r>
              <a:rPr lang="nl-BE" sz="1800" kern="100" dirty="0">
                <a:effectLst/>
                <a:latin typeface="+mj-lt"/>
                <a:ea typeface="Aptos" panose="020B0004020202020204" pitchFamily="34" charset="0"/>
                <a:cs typeface="Times New Roman" panose="02020603050405020304" pitchFamily="18" charset="0"/>
              </a:rPr>
              <a:t>Als Jos een fiets aankoopt via fietslease als statutair personeelslid kan hij deze 3464,10 euro hiervoor gebruiken. Zijn </a:t>
            </a:r>
            <a:r>
              <a:rPr lang="nl-BE" sz="1800" u="sng" kern="100" dirty="0">
                <a:effectLst/>
                <a:latin typeface="+mj-lt"/>
                <a:ea typeface="Aptos" panose="020B0004020202020204" pitchFamily="34" charset="0"/>
                <a:cs typeface="Times New Roman" panose="02020603050405020304" pitchFamily="18" charset="0"/>
              </a:rPr>
              <a:t>maximum</a:t>
            </a:r>
            <a:r>
              <a:rPr lang="nl-BE" sz="1800" kern="100" dirty="0">
                <a:effectLst/>
                <a:latin typeface="+mj-lt"/>
                <a:ea typeface="Aptos" panose="020B0004020202020204" pitchFamily="34" charset="0"/>
                <a:cs typeface="Times New Roman" panose="02020603050405020304" pitchFamily="18" charset="0"/>
              </a:rPr>
              <a:t>budget is dus </a:t>
            </a:r>
            <a:r>
              <a:rPr lang="nl-BE" kern="100" dirty="0">
                <a:cs typeface="Times New Roman" panose="02020603050405020304" pitchFamily="18" charset="0"/>
              </a:rPr>
              <a:t>10.392,30 </a:t>
            </a:r>
            <a:r>
              <a:rPr lang="nl-BE" kern="100" dirty="0">
                <a:ea typeface="Aptos" panose="020B0004020202020204" pitchFamily="34" charset="0"/>
                <a:cs typeface="Times New Roman" panose="02020603050405020304" pitchFamily="18" charset="0"/>
              </a:rPr>
              <a:t>euro (= voor 3 jaar)</a:t>
            </a:r>
            <a:r>
              <a:rPr lang="nl-BE" sz="1800" kern="100" dirty="0">
                <a:effectLst/>
                <a:latin typeface="+mj-lt"/>
                <a:ea typeface="Aptos" panose="020B0004020202020204" pitchFamily="34" charset="0"/>
                <a:cs typeface="Times New Roman" panose="02020603050405020304" pitchFamily="18" charset="0"/>
              </a:rPr>
              <a:t>. </a:t>
            </a:r>
          </a:p>
        </p:txBody>
      </p:sp>
      <p:sp>
        <p:nvSpPr>
          <p:cNvPr id="3" name="Pijl: gekromd omhoog 2">
            <a:extLst>
              <a:ext uri="{FF2B5EF4-FFF2-40B4-BE49-F238E27FC236}">
                <a16:creationId xmlns:a16="http://schemas.microsoft.com/office/drawing/2014/main" id="{B3E8A678-FD39-8188-EC94-8C0570550B1D}"/>
              </a:ext>
            </a:extLst>
          </p:cNvPr>
          <p:cNvSpPr/>
          <p:nvPr/>
        </p:nvSpPr>
        <p:spPr>
          <a:xfrm rot="16200000">
            <a:off x="8700423" y="2628987"/>
            <a:ext cx="429353" cy="34635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Tekstvak 6">
            <a:extLst>
              <a:ext uri="{FF2B5EF4-FFF2-40B4-BE49-F238E27FC236}">
                <a16:creationId xmlns:a16="http://schemas.microsoft.com/office/drawing/2014/main" id="{D315DCAD-A504-CBB8-CADB-56AF652409E2}"/>
              </a:ext>
            </a:extLst>
          </p:cNvPr>
          <p:cNvSpPr txBox="1"/>
          <p:nvPr/>
        </p:nvSpPr>
        <p:spPr>
          <a:xfrm>
            <a:off x="9081201" y="2681195"/>
            <a:ext cx="970690" cy="276999"/>
          </a:xfrm>
          <a:prstGeom prst="rect">
            <a:avLst/>
          </a:prstGeom>
          <a:noFill/>
        </p:spPr>
        <p:txBody>
          <a:bodyPr wrap="square">
            <a:spAutoFit/>
          </a:bodyPr>
          <a:lstStyle/>
          <a:p>
            <a:r>
              <a:rPr lang="nl-BE" sz="1200" kern="1200" dirty="0">
                <a:solidFill>
                  <a:schemeClr val="dk1"/>
                </a:solidFill>
                <a:latin typeface="+mn-lt"/>
                <a:ea typeface="+mn-ea"/>
                <a:cs typeface="+mn-cs"/>
              </a:rPr>
              <a:t>28,85%</a:t>
            </a:r>
            <a:endParaRPr lang="nl-BE" sz="1200" dirty="0"/>
          </a:p>
        </p:txBody>
      </p:sp>
      <p:sp>
        <p:nvSpPr>
          <p:cNvPr id="8" name="Ovaal 7">
            <a:extLst>
              <a:ext uri="{FF2B5EF4-FFF2-40B4-BE49-F238E27FC236}">
                <a16:creationId xmlns:a16="http://schemas.microsoft.com/office/drawing/2014/main" id="{73345476-91CE-3C22-F568-AF694AB18748}"/>
              </a:ext>
            </a:extLst>
          </p:cNvPr>
          <p:cNvSpPr/>
          <p:nvPr/>
        </p:nvSpPr>
        <p:spPr>
          <a:xfrm>
            <a:off x="7546272" y="2348564"/>
            <a:ext cx="1157503" cy="942262"/>
          </a:xfrm>
          <a:prstGeom prst="ellipse">
            <a:avLst/>
          </a:prstGeom>
          <a:noFill/>
          <a:ln w="3810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Tekstvak 11">
            <a:extLst>
              <a:ext uri="{FF2B5EF4-FFF2-40B4-BE49-F238E27FC236}">
                <a16:creationId xmlns:a16="http://schemas.microsoft.com/office/drawing/2014/main" id="{97B8F3D5-0B97-6037-FD7C-5682C940A1A5}"/>
              </a:ext>
            </a:extLst>
          </p:cNvPr>
          <p:cNvSpPr txBox="1"/>
          <p:nvPr/>
        </p:nvSpPr>
        <p:spPr>
          <a:xfrm>
            <a:off x="8583366" y="3412201"/>
            <a:ext cx="1229424" cy="369332"/>
          </a:xfrm>
          <a:prstGeom prst="rect">
            <a:avLst/>
          </a:prstGeom>
          <a:noFill/>
        </p:spPr>
        <p:txBody>
          <a:bodyPr wrap="square">
            <a:spAutoFit/>
          </a:bodyPr>
          <a:lstStyle/>
          <a:p>
            <a:r>
              <a:rPr lang="nl-BE" sz="1800" kern="1200" dirty="0">
                <a:solidFill>
                  <a:schemeClr val="dk1"/>
                </a:solidFill>
                <a:latin typeface="+mn-lt"/>
                <a:ea typeface="+mn-ea"/>
                <a:cs typeface="+mn-cs"/>
              </a:rPr>
              <a:t>€3865,50</a:t>
            </a:r>
            <a:endParaRPr lang="nl-BE" dirty="0"/>
          </a:p>
        </p:txBody>
      </p:sp>
      <p:cxnSp>
        <p:nvCxnSpPr>
          <p:cNvPr id="16" name="Rechte verbindingslijn met pijl 15">
            <a:extLst>
              <a:ext uri="{FF2B5EF4-FFF2-40B4-BE49-F238E27FC236}">
                <a16:creationId xmlns:a16="http://schemas.microsoft.com/office/drawing/2014/main" id="{6863E790-34D3-33A0-D3C5-A18E56768FCF}"/>
              </a:ext>
            </a:extLst>
          </p:cNvPr>
          <p:cNvCxnSpPr>
            <a:cxnSpLocks/>
            <a:stCxn id="8" idx="5"/>
          </p:cNvCxnSpPr>
          <p:nvPr/>
        </p:nvCxnSpPr>
        <p:spPr>
          <a:xfrm>
            <a:off x="8534263" y="3152835"/>
            <a:ext cx="415318" cy="295282"/>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al 12">
            <a:extLst>
              <a:ext uri="{FF2B5EF4-FFF2-40B4-BE49-F238E27FC236}">
                <a16:creationId xmlns:a16="http://schemas.microsoft.com/office/drawing/2014/main" id="{F4571ADC-8435-5498-78F8-1778B36AADB8}"/>
              </a:ext>
            </a:extLst>
          </p:cNvPr>
          <p:cNvSpPr/>
          <p:nvPr/>
        </p:nvSpPr>
        <p:spPr>
          <a:xfrm>
            <a:off x="9889350" y="2388118"/>
            <a:ext cx="1157503" cy="942262"/>
          </a:xfrm>
          <a:prstGeom prst="ellipse">
            <a:avLst/>
          </a:prstGeom>
          <a:noFill/>
          <a:ln w="3810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Pijl: gekromd omhoog 13">
            <a:extLst>
              <a:ext uri="{FF2B5EF4-FFF2-40B4-BE49-F238E27FC236}">
                <a16:creationId xmlns:a16="http://schemas.microsoft.com/office/drawing/2014/main" id="{D25EC1B2-C535-6982-2D19-2C85B9AD64AB}"/>
              </a:ext>
            </a:extLst>
          </p:cNvPr>
          <p:cNvSpPr/>
          <p:nvPr/>
        </p:nvSpPr>
        <p:spPr>
          <a:xfrm rot="16200000">
            <a:off x="11039767" y="2646516"/>
            <a:ext cx="429353" cy="34635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Tekstvak 14">
            <a:extLst>
              <a:ext uri="{FF2B5EF4-FFF2-40B4-BE49-F238E27FC236}">
                <a16:creationId xmlns:a16="http://schemas.microsoft.com/office/drawing/2014/main" id="{F4254168-E843-A76B-3184-A6F0D28257D2}"/>
              </a:ext>
            </a:extLst>
          </p:cNvPr>
          <p:cNvSpPr txBox="1"/>
          <p:nvPr/>
        </p:nvSpPr>
        <p:spPr>
          <a:xfrm>
            <a:off x="11362581" y="2709376"/>
            <a:ext cx="707305" cy="276999"/>
          </a:xfrm>
          <a:prstGeom prst="rect">
            <a:avLst/>
          </a:prstGeom>
          <a:noFill/>
        </p:spPr>
        <p:txBody>
          <a:bodyPr wrap="square">
            <a:spAutoFit/>
          </a:bodyPr>
          <a:lstStyle/>
          <a:p>
            <a:r>
              <a:rPr lang="nl-BE" sz="1200" dirty="0">
                <a:solidFill>
                  <a:schemeClr val="dk1"/>
                </a:solidFill>
              </a:rPr>
              <a:t>15,47%</a:t>
            </a:r>
          </a:p>
        </p:txBody>
      </p:sp>
      <p:cxnSp>
        <p:nvCxnSpPr>
          <p:cNvPr id="17" name="Rechte verbindingslijn met pijl 16">
            <a:extLst>
              <a:ext uri="{FF2B5EF4-FFF2-40B4-BE49-F238E27FC236}">
                <a16:creationId xmlns:a16="http://schemas.microsoft.com/office/drawing/2014/main" id="{5272C12D-607B-347F-5BA5-ADF4DE67650C}"/>
              </a:ext>
            </a:extLst>
          </p:cNvPr>
          <p:cNvCxnSpPr>
            <a:cxnSpLocks/>
          </p:cNvCxnSpPr>
          <p:nvPr/>
        </p:nvCxnSpPr>
        <p:spPr>
          <a:xfrm>
            <a:off x="10676652" y="3307303"/>
            <a:ext cx="415318" cy="295282"/>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1603B9E5-64F1-4210-9DD7-6589ADE5CB15}"/>
              </a:ext>
            </a:extLst>
          </p:cNvPr>
          <p:cNvSpPr txBox="1"/>
          <p:nvPr/>
        </p:nvSpPr>
        <p:spPr>
          <a:xfrm>
            <a:off x="10747869" y="3551045"/>
            <a:ext cx="1229424" cy="369332"/>
          </a:xfrm>
          <a:prstGeom prst="rect">
            <a:avLst/>
          </a:prstGeom>
          <a:noFill/>
        </p:spPr>
        <p:txBody>
          <a:bodyPr wrap="square">
            <a:spAutoFit/>
          </a:bodyPr>
          <a:lstStyle/>
          <a:p>
            <a:r>
              <a:rPr lang="nl-BE" sz="1800" kern="1200" dirty="0">
                <a:solidFill>
                  <a:schemeClr val="dk1"/>
                </a:solidFill>
                <a:latin typeface="+mn-lt"/>
                <a:ea typeface="+mn-ea"/>
                <a:cs typeface="+mn-cs"/>
              </a:rPr>
              <a:t>€3464,10</a:t>
            </a:r>
            <a:endParaRPr lang="nl-BE" dirty="0"/>
          </a:p>
        </p:txBody>
      </p:sp>
      <p:sp>
        <p:nvSpPr>
          <p:cNvPr id="19" name="Rechthoek 18">
            <a:extLst>
              <a:ext uri="{FF2B5EF4-FFF2-40B4-BE49-F238E27FC236}">
                <a16:creationId xmlns:a16="http://schemas.microsoft.com/office/drawing/2014/main" id="{A14C05A8-9DEA-1337-334D-C5B64D2ED67D}"/>
              </a:ext>
            </a:extLst>
          </p:cNvPr>
          <p:cNvSpPr/>
          <p:nvPr/>
        </p:nvSpPr>
        <p:spPr>
          <a:xfrm>
            <a:off x="9812790" y="2310155"/>
            <a:ext cx="2257096" cy="996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a:extLst>
              <a:ext uri="{FF2B5EF4-FFF2-40B4-BE49-F238E27FC236}">
                <a16:creationId xmlns:a16="http://schemas.microsoft.com/office/drawing/2014/main" id="{C663B281-5A1A-CD2A-ABFE-51ED2D8CA920}"/>
              </a:ext>
            </a:extLst>
          </p:cNvPr>
          <p:cNvSpPr/>
          <p:nvPr/>
        </p:nvSpPr>
        <p:spPr>
          <a:xfrm>
            <a:off x="3145727" y="1089548"/>
            <a:ext cx="1219795" cy="4325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6627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7A0A1-8162-728C-97E1-0C6CFAFAFBD1}"/>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DA8AC5D-EDF6-82B8-04F8-D3D67C2E1759}"/>
              </a:ext>
            </a:extLst>
          </p:cNvPr>
          <p:cNvSpPr>
            <a:spLocks noGrp="1"/>
          </p:cNvSpPr>
          <p:nvPr>
            <p:ph type="sldNum" sz="quarter" idx="10"/>
          </p:nvPr>
        </p:nvSpPr>
        <p:spPr/>
        <p:txBody>
          <a:bodyPr/>
          <a:lstStyle/>
          <a:p>
            <a:r>
              <a:rPr lang="nl-BE" dirty="0"/>
              <a:t> Budget | </a:t>
            </a:r>
            <a:fld id="{7041C7A3-E829-4D37-892F-1C65915BDFD4}" type="slidenum">
              <a:rPr lang="nl-BE" smtClean="0"/>
              <a:pPr/>
              <a:t>13</a:t>
            </a:fld>
            <a:endParaRPr lang="nl-BE" dirty="0"/>
          </a:p>
        </p:txBody>
      </p:sp>
      <p:sp>
        <p:nvSpPr>
          <p:cNvPr id="3" name="Titel 2">
            <a:extLst>
              <a:ext uri="{FF2B5EF4-FFF2-40B4-BE49-F238E27FC236}">
                <a16:creationId xmlns:a16="http://schemas.microsoft.com/office/drawing/2014/main" id="{A6A3356B-255E-6883-77F8-04386BE6C706}"/>
              </a:ext>
            </a:extLst>
          </p:cNvPr>
          <p:cNvSpPr>
            <a:spLocks noGrp="1"/>
          </p:cNvSpPr>
          <p:nvPr>
            <p:ph type="ctrTitle"/>
          </p:nvPr>
        </p:nvSpPr>
        <p:spPr/>
        <p:txBody>
          <a:bodyPr>
            <a:normAutofit/>
          </a:bodyPr>
          <a:lstStyle/>
          <a:p>
            <a:r>
              <a:rPr lang="nl-BE" dirty="0"/>
              <a:t>2. Vakantiedagen</a:t>
            </a:r>
          </a:p>
        </p:txBody>
      </p:sp>
      <p:sp>
        <p:nvSpPr>
          <p:cNvPr id="4" name="Tijdelijke aanduiding voor tekst 3">
            <a:extLst>
              <a:ext uri="{FF2B5EF4-FFF2-40B4-BE49-F238E27FC236}">
                <a16:creationId xmlns:a16="http://schemas.microsoft.com/office/drawing/2014/main" id="{3CA15042-D37F-6767-3A60-B29281B07101}"/>
              </a:ext>
            </a:extLst>
          </p:cNvPr>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nl-BE" dirty="0"/>
              <a:t>Vakantiedagen worden omgerekend naar een budget</a:t>
            </a:r>
          </a:p>
          <a:p>
            <a:pPr marL="342900" indent="-342900">
              <a:buFont typeface="Arial" panose="020B0604020202020204" pitchFamily="34" charset="0"/>
              <a:buChar char="•"/>
            </a:pPr>
            <a:r>
              <a:rPr lang="nl-BE" dirty="0"/>
              <a:t>Beperkt tot het aantal vakantiedagen boven de 28 kalenderdagen </a:t>
            </a:r>
          </a:p>
          <a:p>
            <a:pPr marL="0" indent="0">
              <a:buNone/>
            </a:pPr>
            <a:r>
              <a:rPr lang="nl-BE" sz="1800" dirty="0"/>
              <a:t>Voorbeeld: Je hebt recht op 33 dagen, dan kan je 5 dagen per jaar omzetten in fietsleasebudget</a:t>
            </a:r>
          </a:p>
          <a:p>
            <a:pPr marL="342900" indent="-342900">
              <a:buFont typeface="Arial" panose="020B0604020202020204" pitchFamily="34" charset="0"/>
              <a:buChar char="•"/>
            </a:pPr>
            <a:r>
              <a:rPr lang="nl-BE" dirty="0"/>
              <a:t>Pro-rata je arbeidsbreuk </a:t>
            </a:r>
          </a:p>
          <a:p>
            <a:pPr marL="342900" indent="-342900">
              <a:buFont typeface="Arial" panose="020B0604020202020204" pitchFamily="34" charset="0"/>
              <a:buChar char="•"/>
            </a:pPr>
            <a:r>
              <a:rPr lang="nl-BE" dirty="0"/>
              <a:t>Jaarwedde gedeeld door 360 = waarde in euro voor 1 dag</a:t>
            </a:r>
          </a:p>
        </p:txBody>
      </p:sp>
      <p:sp>
        <p:nvSpPr>
          <p:cNvPr id="5" name="Tijdelijke aanduiding voor tekst 3">
            <a:extLst>
              <a:ext uri="{FF2B5EF4-FFF2-40B4-BE49-F238E27FC236}">
                <a16:creationId xmlns:a16="http://schemas.microsoft.com/office/drawing/2014/main" id="{D6940219-62E3-9771-BA5E-58652DDA63B9}"/>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spTree>
    <p:extLst>
      <p:ext uri="{BB962C8B-B14F-4D97-AF65-F5344CB8AC3E}">
        <p14:creationId xmlns:p14="http://schemas.microsoft.com/office/powerpoint/2010/main" val="102623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EBE45-80A9-68D4-E0F8-F2BF035F630C}"/>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47C8C74-8B0A-317A-1279-12EEC34DD252}"/>
              </a:ext>
            </a:extLst>
          </p:cNvPr>
          <p:cNvSpPr>
            <a:spLocks noGrp="1"/>
          </p:cNvSpPr>
          <p:nvPr>
            <p:ph type="sldNum" sz="quarter" idx="10"/>
          </p:nvPr>
        </p:nvSpPr>
        <p:spPr/>
        <p:txBody>
          <a:bodyPr/>
          <a:lstStyle/>
          <a:p>
            <a:r>
              <a:rPr lang="nl-BE" dirty="0"/>
              <a:t> Budget | </a:t>
            </a:r>
            <a:fld id="{7041C7A3-E829-4D37-892F-1C65915BDFD4}" type="slidenum">
              <a:rPr lang="nl-BE" smtClean="0"/>
              <a:pPr/>
              <a:t>14</a:t>
            </a:fld>
            <a:endParaRPr lang="nl-BE" dirty="0"/>
          </a:p>
        </p:txBody>
      </p:sp>
      <p:sp>
        <p:nvSpPr>
          <p:cNvPr id="3" name="Titel 2">
            <a:extLst>
              <a:ext uri="{FF2B5EF4-FFF2-40B4-BE49-F238E27FC236}">
                <a16:creationId xmlns:a16="http://schemas.microsoft.com/office/drawing/2014/main" id="{EBCD3D3C-1A45-2902-58EF-D013276DCAC4}"/>
              </a:ext>
            </a:extLst>
          </p:cNvPr>
          <p:cNvSpPr>
            <a:spLocks noGrp="1"/>
          </p:cNvSpPr>
          <p:nvPr>
            <p:ph type="ctrTitle"/>
          </p:nvPr>
        </p:nvSpPr>
        <p:spPr/>
        <p:txBody>
          <a:bodyPr>
            <a:normAutofit/>
          </a:bodyPr>
          <a:lstStyle/>
          <a:p>
            <a:r>
              <a:rPr lang="nl-BE" dirty="0"/>
              <a:t>Hoe ken je je persoonlijk budget?</a:t>
            </a:r>
          </a:p>
        </p:txBody>
      </p:sp>
      <p:sp>
        <p:nvSpPr>
          <p:cNvPr id="4" name="Tijdelijke aanduiding voor tekst 3">
            <a:extLst>
              <a:ext uri="{FF2B5EF4-FFF2-40B4-BE49-F238E27FC236}">
                <a16:creationId xmlns:a16="http://schemas.microsoft.com/office/drawing/2014/main" id="{D1C94D6C-9640-5351-5A34-1BF41458A90A}"/>
              </a:ext>
            </a:extLst>
          </p:cNvPr>
          <p:cNvSpPr>
            <a:spLocks noGrp="1"/>
          </p:cNvSpPr>
          <p:nvPr>
            <p:ph type="body" sz="quarter" idx="11"/>
          </p:nvPr>
        </p:nvSpPr>
        <p:spPr/>
        <p:txBody>
          <a:bodyPr>
            <a:normAutofit fontScale="92500"/>
          </a:bodyPr>
          <a:lstStyle/>
          <a:p>
            <a:pPr marL="342900" indent="-342900">
              <a:buFont typeface="Arial" panose="020B0604020202020204" pitchFamily="34" charset="0"/>
              <a:buChar char="•"/>
            </a:pPr>
            <a:r>
              <a:rPr lang="nl-BE" dirty="0"/>
              <a:t>Simulatie opvragen bij Personeelspunt -&gt; op basis van eindejaarstoelage en/of vakantiedagen</a:t>
            </a:r>
          </a:p>
          <a:p>
            <a:pPr marL="342900" indent="-342900">
              <a:buFont typeface="Arial" panose="020B0604020202020204" pitchFamily="34" charset="0"/>
              <a:buChar char="•"/>
            </a:pPr>
            <a:r>
              <a:rPr lang="nl-BE" dirty="0"/>
              <a:t>Je kan </a:t>
            </a:r>
            <a:r>
              <a:rPr lang="nl-BE" dirty="0" err="1"/>
              <a:t>eindejaarstoelage</a:t>
            </a:r>
            <a:r>
              <a:rPr lang="nl-BE" dirty="0"/>
              <a:t> en vakantiedagen niet combineren</a:t>
            </a:r>
          </a:p>
          <a:p>
            <a:pPr marL="342900" indent="-342900">
              <a:buFont typeface="Arial" panose="020B0604020202020204" pitchFamily="34" charset="0"/>
              <a:buChar char="•"/>
            </a:pPr>
            <a:r>
              <a:rPr lang="nl-BE" dirty="0"/>
              <a:t>Je kiest vooraf (EJT of vakantiedagen) en dit staat vast</a:t>
            </a:r>
          </a:p>
          <a:p>
            <a:pPr marL="342900" indent="-342900">
              <a:buFont typeface="Arial" panose="020B0604020202020204" pitchFamily="34" charset="0"/>
              <a:buChar char="•"/>
            </a:pPr>
            <a:r>
              <a:rPr lang="nl-BE" dirty="0"/>
              <a:t>De simulatie is gebaseerd op een voorspelling van je eindejaarstoelage van 2026 – we kunnen nog geen rekening houden met ongekende situaties </a:t>
            </a:r>
            <a:r>
              <a:rPr lang="nl-BE" sz="1800" dirty="0"/>
              <a:t>(voorbeeld: vermindering arbeidsbreuk)</a:t>
            </a:r>
          </a:p>
        </p:txBody>
      </p:sp>
      <p:sp>
        <p:nvSpPr>
          <p:cNvPr id="5" name="Tijdelijke aanduiding voor tekst 3">
            <a:extLst>
              <a:ext uri="{FF2B5EF4-FFF2-40B4-BE49-F238E27FC236}">
                <a16:creationId xmlns:a16="http://schemas.microsoft.com/office/drawing/2014/main" id="{29429863-9001-197B-1E8C-B8F5BEF05445}"/>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spTree>
    <p:extLst>
      <p:ext uri="{BB962C8B-B14F-4D97-AF65-F5344CB8AC3E}">
        <p14:creationId xmlns:p14="http://schemas.microsoft.com/office/powerpoint/2010/main" val="6875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C187-2083-65BC-EBAB-5774D7A69361}"/>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310256A-342A-C817-77E8-E39F28B9EF03}"/>
              </a:ext>
            </a:extLst>
          </p:cNvPr>
          <p:cNvSpPr>
            <a:spLocks noGrp="1"/>
          </p:cNvSpPr>
          <p:nvPr>
            <p:ph type="sldNum" sz="quarter" idx="10"/>
          </p:nvPr>
        </p:nvSpPr>
        <p:spPr/>
        <p:txBody>
          <a:bodyPr/>
          <a:lstStyle/>
          <a:p>
            <a:r>
              <a:rPr lang="nl-BE" dirty="0"/>
              <a:t> Budget | </a:t>
            </a:r>
            <a:fld id="{7041C7A3-E829-4D37-892F-1C65915BDFD4}" type="slidenum">
              <a:rPr lang="nl-BE" smtClean="0"/>
              <a:pPr/>
              <a:t>15</a:t>
            </a:fld>
            <a:endParaRPr lang="nl-BE" dirty="0"/>
          </a:p>
        </p:txBody>
      </p:sp>
      <p:sp>
        <p:nvSpPr>
          <p:cNvPr id="3" name="Titel 2">
            <a:extLst>
              <a:ext uri="{FF2B5EF4-FFF2-40B4-BE49-F238E27FC236}">
                <a16:creationId xmlns:a16="http://schemas.microsoft.com/office/drawing/2014/main" id="{2D344CC8-8EAC-5F96-92C9-D7D2CB962D2D}"/>
              </a:ext>
            </a:extLst>
          </p:cNvPr>
          <p:cNvSpPr>
            <a:spLocks noGrp="1"/>
          </p:cNvSpPr>
          <p:nvPr>
            <p:ph type="ctrTitle"/>
          </p:nvPr>
        </p:nvSpPr>
        <p:spPr/>
        <p:txBody>
          <a:bodyPr>
            <a:normAutofit/>
          </a:bodyPr>
          <a:lstStyle/>
          <a:p>
            <a:r>
              <a:rPr lang="nl-BE" dirty="0"/>
              <a:t>Help, mijn situatie verandert, wat nu? </a:t>
            </a:r>
          </a:p>
        </p:txBody>
      </p:sp>
      <p:sp>
        <p:nvSpPr>
          <p:cNvPr id="4" name="Tijdelijke aanduiding voor tekst 3">
            <a:extLst>
              <a:ext uri="{FF2B5EF4-FFF2-40B4-BE49-F238E27FC236}">
                <a16:creationId xmlns:a16="http://schemas.microsoft.com/office/drawing/2014/main" id="{4872785D-4D50-E63D-7E72-FBD468105490}"/>
              </a:ext>
            </a:extLst>
          </p:cNvPr>
          <p:cNvSpPr>
            <a:spLocks noGrp="1"/>
          </p:cNvSpPr>
          <p:nvPr>
            <p:ph type="body" sz="quarter" idx="11"/>
          </p:nvPr>
        </p:nvSpPr>
        <p:spPr/>
        <p:txBody>
          <a:bodyPr>
            <a:normAutofit fontScale="92500" lnSpcReduction="10000"/>
          </a:bodyPr>
          <a:lstStyle/>
          <a:p>
            <a:pPr marL="0" indent="0">
              <a:buNone/>
            </a:pPr>
            <a:r>
              <a:rPr lang="nl-BE" dirty="0"/>
              <a:t>Algemeen principe: Je fietsleasebudget is vastgelegd bij aanvang van de leaseperiode.</a:t>
            </a:r>
          </a:p>
          <a:p>
            <a:pPr marL="0" indent="0">
              <a:buNone/>
            </a:pPr>
            <a:endParaRPr lang="nl-BE" dirty="0"/>
          </a:p>
          <a:p>
            <a:pPr marL="0" indent="0">
              <a:buNone/>
            </a:pPr>
            <a:r>
              <a:rPr lang="nl-BE" dirty="0"/>
              <a:t>1. Ik ga uit dienst (ontslag)</a:t>
            </a:r>
          </a:p>
          <a:p>
            <a:pPr lvl="2"/>
            <a:r>
              <a:rPr lang="nl-BE" sz="2200" dirty="0"/>
              <a:t>Overname door nieuwe werkgever (indien mogelijk)</a:t>
            </a:r>
          </a:p>
          <a:p>
            <a:pPr lvl="2"/>
            <a:r>
              <a:rPr lang="nl-BE" sz="2200" dirty="0"/>
              <a:t>Overname door ander personeelslid dat nog geen leasecontract heeft</a:t>
            </a:r>
          </a:p>
          <a:p>
            <a:pPr lvl="2"/>
            <a:r>
              <a:rPr lang="nl-BE" sz="2200" dirty="0"/>
              <a:t>Je neemt de fiets zelf over aan </a:t>
            </a:r>
            <a:r>
              <a:rPr lang="nl-BE" sz="2200" dirty="0">
                <a:solidFill>
                  <a:srgbClr val="FF0000"/>
                </a:solidFill>
              </a:rPr>
              <a:t>resterende waarde </a:t>
            </a:r>
          </a:p>
          <a:p>
            <a:pPr lvl="2"/>
            <a:r>
              <a:rPr lang="nl-BE" sz="2200" dirty="0"/>
              <a:t>Je neemt de fiets niet over en betaalt een </a:t>
            </a:r>
            <a:r>
              <a:rPr lang="nl-BE" sz="2200" dirty="0">
                <a:solidFill>
                  <a:srgbClr val="FF0000"/>
                </a:solidFill>
              </a:rPr>
              <a:t>verbrekingsvergoeding</a:t>
            </a:r>
          </a:p>
        </p:txBody>
      </p:sp>
      <p:sp>
        <p:nvSpPr>
          <p:cNvPr id="5" name="Tijdelijke aanduiding voor tekst 3">
            <a:extLst>
              <a:ext uri="{FF2B5EF4-FFF2-40B4-BE49-F238E27FC236}">
                <a16:creationId xmlns:a16="http://schemas.microsoft.com/office/drawing/2014/main" id="{EADBE8F1-3CC3-21FF-E9D3-96276B55EA22}"/>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sp>
        <p:nvSpPr>
          <p:cNvPr id="7" name="Tekstvak 6">
            <a:extLst>
              <a:ext uri="{FF2B5EF4-FFF2-40B4-BE49-F238E27FC236}">
                <a16:creationId xmlns:a16="http://schemas.microsoft.com/office/drawing/2014/main" id="{1EB1865E-4B8D-B119-B3A9-1DE89A3B826E}"/>
              </a:ext>
            </a:extLst>
          </p:cNvPr>
          <p:cNvSpPr txBox="1"/>
          <p:nvPr/>
        </p:nvSpPr>
        <p:spPr>
          <a:xfrm>
            <a:off x="8389620" y="5163487"/>
            <a:ext cx="3296920" cy="646331"/>
          </a:xfrm>
          <a:prstGeom prst="rect">
            <a:avLst/>
          </a:prstGeom>
          <a:noFill/>
        </p:spPr>
        <p:txBody>
          <a:bodyPr wrap="square">
            <a:spAutoFit/>
          </a:bodyPr>
          <a:lstStyle/>
          <a:p>
            <a:r>
              <a:rPr lang="nl-BE" dirty="0">
                <a:solidFill>
                  <a:srgbClr val="FF0000"/>
                </a:solidFill>
              </a:rPr>
              <a:t>Vergeet niet dat je dit nu gaat betalen met je netto-inkomen!</a:t>
            </a:r>
          </a:p>
        </p:txBody>
      </p:sp>
      <p:cxnSp>
        <p:nvCxnSpPr>
          <p:cNvPr id="8" name="Rechte verbindingslijn met pijl 7">
            <a:extLst>
              <a:ext uri="{FF2B5EF4-FFF2-40B4-BE49-F238E27FC236}">
                <a16:creationId xmlns:a16="http://schemas.microsoft.com/office/drawing/2014/main" id="{57FAF63C-53C3-AB73-31F2-DCC32D6FE3F6}"/>
              </a:ext>
            </a:extLst>
          </p:cNvPr>
          <p:cNvCxnSpPr>
            <a:cxnSpLocks/>
          </p:cNvCxnSpPr>
          <p:nvPr/>
        </p:nvCxnSpPr>
        <p:spPr>
          <a:xfrm>
            <a:off x="7974302" y="4980485"/>
            <a:ext cx="415318" cy="295282"/>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ijdelijke aanduiding voor tekst 3">
            <a:extLst>
              <a:ext uri="{FF2B5EF4-FFF2-40B4-BE49-F238E27FC236}">
                <a16:creationId xmlns:a16="http://schemas.microsoft.com/office/drawing/2014/main" id="{5B764F70-998E-78C3-015E-3A40146797BC}"/>
              </a:ext>
            </a:extLst>
          </p:cNvPr>
          <p:cNvSpPr txBox="1">
            <a:spLocks/>
          </p:cNvSpPr>
          <p:nvPr/>
        </p:nvSpPr>
        <p:spPr>
          <a:xfrm>
            <a:off x="8908366" y="4161720"/>
            <a:ext cx="2259428" cy="254458"/>
          </a:xfrm>
          <a:prstGeom prst="rect">
            <a:avLst/>
          </a:prstGeom>
        </p:spPr>
        <p:txBody>
          <a:bodyPr vert="horz" lIns="91440" tIns="45720" rIns="91440" bIns="45720" rtlCol="0">
            <a:normAutofit fontScale="85000" lnSpcReduction="20000"/>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nl-BE" sz="1600" dirty="0"/>
              <a:t>Art. 9.2 - Fietspolicy</a:t>
            </a:r>
          </a:p>
        </p:txBody>
      </p:sp>
    </p:spTree>
    <p:extLst>
      <p:ext uri="{BB962C8B-B14F-4D97-AF65-F5344CB8AC3E}">
        <p14:creationId xmlns:p14="http://schemas.microsoft.com/office/powerpoint/2010/main" val="305150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9851-6854-9288-C6DE-E40DE25E8B06}"/>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44D46CA-F436-74D4-8012-6ECA7C6A9AD9}"/>
              </a:ext>
            </a:extLst>
          </p:cNvPr>
          <p:cNvSpPr>
            <a:spLocks noGrp="1"/>
          </p:cNvSpPr>
          <p:nvPr>
            <p:ph type="sldNum" sz="quarter" idx="10"/>
          </p:nvPr>
        </p:nvSpPr>
        <p:spPr/>
        <p:txBody>
          <a:bodyPr/>
          <a:lstStyle/>
          <a:p>
            <a:r>
              <a:rPr lang="nl-BE" dirty="0"/>
              <a:t> Budget | </a:t>
            </a:r>
            <a:fld id="{7041C7A3-E829-4D37-892F-1C65915BDFD4}" type="slidenum">
              <a:rPr lang="nl-BE" smtClean="0"/>
              <a:pPr/>
              <a:t>16</a:t>
            </a:fld>
            <a:endParaRPr lang="nl-BE" dirty="0"/>
          </a:p>
        </p:txBody>
      </p:sp>
      <p:sp>
        <p:nvSpPr>
          <p:cNvPr id="3" name="Titel 2">
            <a:extLst>
              <a:ext uri="{FF2B5EF4-FFF2-40B4-BE49-F238E27FC236}">
                <a16:creationId xmlns:a16="http://schemas.microsoft.com/office/drawing/2014/main" id="{1A078D97-6A73-1C54-36D2-0CD300193DCF}"/>
              </a:ext>
            </a:extLst>
          </p:cNvPr>
          <p:cNvSpPr>
            <a:spLocks noGrp="1"/>
          </p:cNvSpPr>
          <p:nvPr>
            <p:ph type="ctrTitle"/>
          </p:nvPr>
        </p:nvSpPr>
        <p:spPr/>
        <p:txBody>
          <a:bodyPr>
            <a:normAutofit/>
          </a:bodyPr>
          <a:lstStyle/>
          <a:p>
            <a:r>
              <a:rPr lang="nl-BE" dirty="0"/>
              <a:t>Help, mijn situatie verandert, wat nu? </a:t>
            </a:r>
          </a:p>
        </p:txBody>
      </p:sp>
      <p:sp>
        <p:nvSpPr>
          <p:cNvPr id="4" name="Tijdelijke aanduiding voor tekst 3">
            <a:extLst>
              <a:ext uri="{FF2B5EF4-FFF2-40B4-BE49-F238E27FC236}">
                <a16:creationId xmlns:a16="http://schemas.microsoft.com/office/drawing/2014/main" id="{5992B4DF-6460-C675-DCD9-02D7367D55A7}"/>
              </a:ext>
            </a:extLst>
          </p:cNvPr>
          <p:cNvSpPr>
            <a:spLocks noGrp="1"/>
          </p:cNvSpPr>
          <p:nvPr>
            <p:ph type="body" sz="quarter" idx="11"/>
          </p:nvPr>
        </p:nvSpPr>
        <p:spPr>
          <a:xfrm>
            <a:off x="1524000" y="2286000"/>
            <a:ext cx="7620000" cy="3416300"/>
          </a:xfrm>
        </p:spPr>
        <p:txBody>
          <a:bodyPr>
            <a:normAutofit fontScale="25000" lnSpcReduction="20000"/>
          </a:bodyPr>
          <a:lstStyle/>
          <a:p>
            <a:pPr marL="0" indent="0">
              <a:buNone/>
            </a:pPr>
            <a:r>
              <a:rPr lang="nl-BE" sz="9200" dirty="0"/>
              <a:t>2. Ik ga op pensioen tijdens de leaseperiode</a:t>
            </a:r>
          </a:p>
          <a:p>
            <a:pPr marL="711200" lvl="1" indent="-342900"/>
            <a:r>
              <a:rPr lang="nl-BE" sz="8000" dirty="0"/>
              <a:t>Fietslease kan mits engagement om de fiets bij het moment van pensioen over te nemen</a:t>
            </a:r>
          </a:p>
          <a:p>
            <a:pPr marL="0" indent="0">
              <a:buNone/>
            </a:pPr>
            <a:endParaRPr lang="nl-BE" sz="9200" dirty="0"/>
          </a:p>
          <a:p>
            <a:pPr marL="0" indent="0">
              <a:buNone/>
            </a:pPr>
            <a:r>
              <a:rPr lang="nl-BE" sz="9200" dirty="0"/>
              <a:t>3. Mijn werkregime verandert in 2026, 2027 of 2028</a:t>
            </a:r>
          </a:p>
          <a:p>
            <a:pPr marL="0" indent="0">
              <a:buNone/>
            </a:pPr>
            <a:r>
              <a:rPr lang="nl-BE" sz="9200" i="1" dirty="0"/>
              <a:t>Voorbeeld: onbetaald verlof…</a:t>
            </a:r>
          </a:p>
          <a:p>
            <a:pPr marL="654050" lvl="1" indent="-285750"/>
            <a:r>
              <a:rPr lang="nl-BE" sz="8000" dirty="0"/>
              <a:t>Alle soorten verminderingen in je werkregime die invloed hebben op je </a:t>
            </a:r>
            <a:r>
              <a:rPr lang="nl-BE" sz="8000" dirty="0" err="1"/>
              <a:t>eindejaarstoelage</a:t>
            </a:r>
            <a:r>
              <a:rPr lang="nl-BE" sz="8000" dirty="0"/>
              <a:t> hebben invloed op je fietslease!</a:t>
            </a:r>
          </a:p>
          <a:p>
            <a:pPr marL="654050" lvl="1" indent="-285750"/>
            <a:r>
              <a:rPr lang="nl-BE" sz="8000" dirty="0"/>
              <a:t>Kom je hierdoor niet meer toe met je </a:t>
            </a:r>
            <a:r>
              <a:rPr lang="nl-BE" sz="8000" dirty="0" err="1"/>
              <a:t>eindejaarstoelage</a:t>
            </a:r>
            <a:r>
              <a:rPr lang="nl-BE" sz="8000" dirty="0"/>
              <a:t>? Je ontvangt een extra factuur van ons. </a:t>
            </a:r>
            <a:endParaRPr lang="nl-BE" dirty="0"/>
          </a:p>
        </p:txBody>
      </p:sp>
      <p:sp>
        <p:nvSpPr>
          <p:cNvPr id="5" name="Tijdelijke aanduiding voor tekst 3">
            <a:extLst>
              <a:ext uri="{FF2B5EF4-FFF2-40B4-BE49-F238E27FC236}">
                <a16:creationId xmlns:a16="http://schemas.microsoft.com/office/drawing/2014/main" id="{906565E8-1799-E686-7862-11FBCD06A8F9}"/>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sp>
        <p:nvSpPr>
          <p:cNvPr id="6" name="Tekstvak 5">
            <a:extLst>
              <a:ext uri="{FF2B5EF4-FFF2-40B4-BE49-F238E27FC236}">
                <a16:creationId xmlns:a16="http://schemas.microsoft.com/office/drawing/2014/main" id="{145BBE35-22C1-8B4E-C370-6CC99A68BCF4}"/>
              </a:ext>
            </a:extLst>
          </p:cNvPr>
          <p:cNvSpPr txBox="1"/>
          <p:nvPr/>
        </p:nvSpPr>
        <p:spPr>
          <a:xfrm>
            <a:off x="7437315" y="5510972"/>
            <a:ext cx="3296920" cy="646331"/>
          </a:xfrm>
          <a:prstGeom prst="rect">
            <a:avLst/>
          </a:prstGeom>
          <a:noFill/>
        </p:spPr>
        <p:txBody>
          <a:bodyPr wrap="square">
            <a:spAutoFit/>
          </a:bodyPr>
          <a:lstStyle/>
          <a:p>
            <a:r>
              <a:rPr lang="nl-BE" dirty="0">
                <a:solidFill>
                  <a:srgbClr val="FF0000"/>
                </a:solidFill>
              </a:rPr>
              <a:t>Vergeet niet dat je dit nu gaat betalen met je netto-inkomen!</a:t>
            </a:r>
          </a:p>
        </p:txBody>
      </p:sp>
      <p:cxnSp>
        <p:nvCxnSpPr>
          <p:cNvPr id="7" name="Rechte verbindingslijn met pijl 6">
            <a:extLst>
              <a:ext uri="{FF2B5EF4-FFF2-40B4-BE49-F238E27FC236}">
                <a16:creationId xmlns:a16="http://schemas.microsoft.com/office/drawing/2014/main" id="{B2455399-782D-2B6D-F3DB-11999DAD3B49}"/>
              </a:ext>
            </a:extLst>
          </p:cNvPr>
          <p:cNvCxnSpPr>
            <a:cxnSpLocks/>
          </p:cNvCxnSpPr>
          <p:nvPr/>
        </p:nvCxnSpPr>
        <p:spPr>
          <a:xfrm>
            <a:off x="7021997" y="5327970"/>
            <a:ext cx="415318" cy="295282"/>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8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70F2B0A5-ADF5-7ED3-2D8E-03C82A4FEB89}"/>
              </a:ext>
            </a:extLst>
          </p:cNvPr>
          <p:cNvSpPr>
            <a:spLocks noGrp="1"/>
          </p:cNvSpPr>
          <p:nvPr>
            <p:ph type="pic" sz="quarter" idx="13"/>
          </p:nvPr>
        </p:nvSpPr>
        <p:spPr/>
        <p:txBody>
          <a:bodyPr/>
          <a:lstStyle/>
          <a:p>
            <a:endParaRPr lang="nl-BE"/>
          </a:p>
        </p:txBody>
      </p:sp>
      <p:sp>
        <p:nvSpPr>
          <p:cNvPr id="2" name="Tijdelijke aanduiding voor dianummer 1" hidden="1">
            <a:extLst>
              <a:ext uri="{FF2B5EF4-FFF2-40B4-BE49-F238E27FC236}">
                <a16:creationId xmlns:a16="http://schemas.microsoft.com/office/drawing/2014/main" id="{001EF8B7-30D8-42C6-8CFF-4140F4D268E9}"/>
              </a:ext>
            </a:extLst>
          </p:cNvPr>
          <p:cNvSpPr>
            <a:spLocks noGrp="1"/>
          </p:cNvSpPr>
          <p:nvPr>
            <p:ph type="sldNum" sz="quarter" idx="4294967295"/>
          </p:nvPr>
        </p:nvSpPr>
        <p:spPr>
          <a:xfrm>
            <a:off x="8894763" y="6208713"/>
            <a:ext cx="3297237" cy="134937"/>
          </a:xfrm>
        </p:spPr>
        <p:txBody>
          <a:bodyPr/>
          <a:lstStyle/>
          <a:p>
            <a:pPr>
              <a:spcAft>
                <a:spcPts val="600"/>
              </a:spcAft>
            </a:pPr>
            <a:r>
              <a:rPr lang="nl-BE" dirty="0"/>
              <a:t> Fietspolicy | </a:t>
            </a:r>
            <a:fld id="{7041C7A3-E829-4D37-892F-1C65915BDFD4}" type="slidenum">
              <a:rPr lang="nl-BE" smtClean="0"/>
              <a:pPr>
                <a:spcAft>
                  <a:spcPts val="600"/>
                </a:spcAft>
              </a:pPr>
              <a:t>17</a:t>
            </a:fld>
            <a:endParaRPr lang="nl-BE"/>
          </a:p>
        </p:txBody>
      </p:sp>
      <p:pic>
        <p:nvPicPr>
          <p:cNvPr id="10" name="Picture 2" descr="Foto">
            <a:extLst>
              <a:ext uri="{FF2B5EF4-FFF2-40B4-BE49-F238E27FC236}">
                <a16:creationId xmlns:a16="http://schemas.microsoft.com/office/drawing/2014/main" id="{D587A898-5AA1-B051-430D-26FA89260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39376"/>
            <a:ext cx="6410632" cy="96159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0FBBB4F6-3099-41B6-A8C6-5D96EB3FDAA8}"/>
              </a:ext>
            </a:extLst>
          </p:cNvPr>
          <p:cNvGrpSpPr/>
          <p:nvPr/>
        </p:nvGrpSpPr>
        <p:grpSpPr>
          <a:xfrm>
            <a:off x="5659979" y="2556871"/>
            <a:ext cx="8069255" cy="4310961"/>
            <a:chOff x="5663806" y="2557925"/>
            <a:chExt cx="8069255" cy="4310961"/>
          </a:xfrm>
        </p:grpSpPr>
        <p:grpSp>
          <p:nvGrpSpPr>
            <p:cNvPr id="12" name="Groep 11">
              <a:extLst>
                <a:ext uri="{FF2B5EF4-FFF2-40B4-BE49-F238E27FC236}">
                  <a16:creationId xmlns:a16="http://schemas.microsoft.com/office/drawing/2014/main" id="{23C9E835-7076-4C55-A4A2-28EADF78EB98}"/>
                </a:ext>
              </a:extLst>
            </p:cNvPr>
            <p:cNvGrpSpPr/>
            <p:nvPr/>
          </p:nvGrpSpPr>
          <p:grpSpPr>
            <a:xfrm>
              <a:off x="5663806" y="2557925"/>
              <a:ext cx="864387" cy="1259276"/>
              <a:chOff x="5686425" y="2616619"/>
              <a:chExt cx="819150" cy="1193381"/>
            </a:xfrm>
          </p:grpSpPr>
          <p:pic>
            <p:nvPicPr>
              <p:cNvPr id="16" name="Graphic 16">
                <a:extLst>
                  <a:ext uri="{FF2B5EF4-FFF2-40B4-BE49-F238E27FC236}">
                    <a16:creationId xmlns:a16="http://schemas.microsoft.com/office/drawing/2014/main" id="{EE6C3F2F-8E38-46DF-BE5E-17B5FBD3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6425" y="3352641"/>
                <a:ext cx="819150" cy="457359"/>
              </a:xfrm>
              <a:prstGeom prst="rect">
                <a:avLst/>
              </a:prstGeom>
            </p:spPr>
          </p:pic>
          <p:pic>
            <p:nvPicPr>
              <p:cNvPr id="17" name="Graphic 17">
                <a:extLst>
                  <a:ext uri="{FF2B5EF4-FFF2-40B4-BE49-F238E27FC236}">
                    <a16:creationId xmlns:a16="http://schemas.microsoft.com/office/drawing/2014/main" id="{7BA2B32C-2606-424B-9961-8905C9BF99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686425" y="2616619"/>
                <a:ext cx="819150" cy="457357"/>
              </a:xfrm>
              <a:prstGeom prst="rect">
                <a:avLst/>
              </a:prstGeom>
            </p:spPr>
          </p:pic>
        </p:grpSp>
        <p:grpSp>
          <p:nvGrpSpPr>
            <p:cNvPr id="13" name="Groep 12">
              <a:extLst>
                <a:ext uri="{FF2B5EF4-FFF2-40B4-BE49-F238E27FC236}">
                  <a16:creationId xmlns:a16="http://schemas.microsoft.com/office/drawing/2014/main" id="{900B23B1-60FD-41A2-9171-1D3817484E3E}"/>
                </a:ext>
              </a:extLst>
            </p:cNvPr>
            <p:cNvGrpSpPr/>
            <p:nvPr/>
          </p:nvGrpSpPr>
          <p:grpSpPr>
            <a:xfrm>
              <a:off x="9144000" y="4306660"/>
              <a:ext cx="4589061" cy="2562226"/>
              <a:chOff x="9144000" y="4295774"/>
              <a:chExt cx="4589061" cy="2562226"/>
            </a:xfrm>
          </p:grpSpPr>
          <p:pic>
            <p:nvPicPr>
              <p:cNvPr id="14" name="Graphic 14">
                <a:extLst>
                  <a:ext uri="{FF2B5EF4-FFF2-40B4-BE49-F238E27FC236}">
                    <a16:creationId xmlns:a16="http://schemas.microsoft.com/office/drawing/2014/main" id="{ADD5952B-2F08-4936-B1B2-99BD34EA3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0" y="4295774"/>
                <a:ext cx="4589061" cy="2562226"/>
              </a:xfrm>
              <a:prstGeom prst="rect">
                <a:avLst/>
              </a:prstGeom>
            </p:spPr>
          </p:pic>
          <p:pic>
            <p:nvPicPr>
              <p:cNvPr id="15" name="Graphic 15">
                <a:extLst>
                  <a:ext uri="{FF2B5EF4-FFF2-40B4-BE49-F238E27FC236}">
                    <a16:creationId xmlns:a16="http://schemas.microsoft.com/office/drawing/2014/main" id="{52788624-9189-47F9-AC86-C8E42EA4E8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79000" y="6091886"/>
                <a:ext cx="1908628" cy="254484"/>
              </a:xfrm>
              <a:prstGeom prst="rect">
                <a:avLst/>
              </a:prstGeom>
            </p:spPr>
          </p:pic>
        </p:grpSp>
      </p:grpSp>
      <p:pic>
        <p:nvPicPr>
          <p:cNvPr id="8" name="Picture 8" descr="Cycle Valley – Happy mobility solutions">
            <a:extLst>
              <a:ext uri="{FF2B5EF4-FFF2-40B4-BE49-F238E27FC236}">
                <a16:creationId xmlns:a16="http://schemas.microsoft.com/office/drawing/2014/main" id="{4AC48E10-C3B0-3562-71AF-5D24EFB886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456" y="1965814"/>
            <a:ext cx="4188141" cy="1920326"/>
          </a:xfrm>
          <a:prstGeom prst="rect">
            <a:avLst/>
          </a:prstGeom>
          <a:noFill/>
          <a:extLst>
            <a:ext uri="{909E8E84-426E-40DD-AFC4-6F175D3DCCD1}">
              <a14:hiddenFill xmlns:a14="http://schemas.microsoft.com/office/drawing/2010/main">
                <a:solidFill>
                  <a:srgbClr val="FFFFFF"/>
                </a:solidFill>
              </a14:hiddenFill>
            </a:ext>
          </a:extLst>
        </p:spPr>
      </p:pic>
      <p:sp>
        <p:nvSpPr>
          <p:cNvPr id="22" name="Titel 2">
            <a:extLst>
              <a:ext uri="{FF2B5EF4-FFF2-40B4-BE49-F238E27FC236}">
                <a16:creationId xmlns:a16="http://schemas.microsoft.com/office/drawing/2014/main" id="{091E4B3E-E53F-7601-E254-5434876D08A7}"/>
              </a:ext>
            </a:extLst>
          </p:cNvPr>
          <p:cNvSpPr>
            <a:spLocks noGrp="1"/>
          </p:cNvSpPr>
          <p:nvPr>
            <p:ph type="ctrTitle"/>
          </p:nvPr>
        </p:nvSpPr>
        <p:spPr>
          <a:xfrm>
            <a:off x="719909" y="4632984"/>
            <a:ext cx="4232511" cy="869044"/>
          </a:xfrm>
        </p:spPr>
        <p:txBody>
          <a:bodyPr>
            <a:noAutofit/>
          </a:bodyPr>
          <a:lstStyle/>
          <a:p>
            <a:r>
              <a:rPr lang="nl-BE" sz="2500" dirty="0" err="1">
                <a:latin typeface="Arial hoofdtekst"/>
              </a:rPr>
              <a:t>Cycle</a:t>
            </a:r>
            <a:r>
              <a:rPr lang="nl-BE" sz="2500" dirty="0">
                <a:latin typeface="Arial hoofdtekst"/>
              </a:rPr>
              <a:t> Valley is de schakel tussen jullie werknemers, </a:t>
            </a:r>
            <a:br>
              <a:rPr lang="nl-BE" sz="2500" dirty="0">
                <a:latin typeface="Arial hoofdtekst"/>
              </a:rPr>
            </a:br>
            <a:r>
              <a:rPr lang="nl-BE" sz="2500" dirty="0">
                <a:latin typeface="Arial hoofdtekst"/>
              </a:rPr>
              <a:t>ons als werkgever en de fietshandelaars.</a:t>
            </a:r>
          </a:p>
        </p:txBody>
      </p:sp>
      <p:sp>
        <p:nvSpPr>
          <p:cNvPr id="23" name="Titel 2">
            <a:extLst>
              <a:ext uri="{FF2B5EF4-FFF2-40B4-BE49-F238E27FC236}">
                <a16:creationId xmlns:a16="http://schemas.microsoft.com/office/drawing/2014/main" id="{3C3FB216-B05C-2987-66C2-E00D1A669EEF}"/>
              </a:ext>
            </a:extLst>
          </p:cNvPr>
          <p:cNvSpPr txBox="1">
            <a:spLocks/>
          </p:cNvSpPr>
          <p:nvPr/>
        </p:nvSpPr>
        <p:spPr>
          <a:xfrm>
            <a:off x="853456" y="677304"/>
            <a:ext cx="4572000" cy="869044"/>
          </a:xfrm>
          <a:prstGeom prst="rect">
            <a:avLst/>
          </a:prstGeom>
        </p:spPr>
        <p:txBody>
          <a:bodyPr vert="horz" wrap="square" lIns="0" tIns="0" rIns="0" bIns="0" rtlCol="0" anchor="b">
            <a:normAutofit/>
          </a:bodyPr>
          <a:lstStyle>
            <a:lvl1pPr algn="l" defTabSz="914400" rtl="0" eaLnBrk="1" latinLnBrk="0" hangingPunct="1">
              <a:lnSpc>
                <a:spcPct val="90000"/>
              </a:lnSpc>
              <a:spcBef>
                <a:spcPct val="0"/>
              </a:spcBef>
              <a:buNone/>
              <a:defRPr sz="5000" kern="1200">
                <a:solidFill>
                  <a:schemeClr val="tx2"/>
                </a:solidFill>
                <a:latin typeface="+mj-lt"/>
                <a:ea typeface="+mj-ea"/>
                <a:cs typeface="+mj-cs"/>
              </a:defRPr>
            </a:lvl1pPr>
          </a:lstStyle>
          <a:p>
            <a:r>
              <a:rPr lang="nl-BE" dirty="0"/>
              <a:t>4. Onze partner</a:t>
            </a:r>
          </a:p>
        </p:txBody>
      </p:sp>
    </p:spTree>
    <p:extLst>
      <p:ext uri="{BB962C8B-B14F-4D97-AF65-F5344CB8AC3E}">
        <p14:creationId xmlns:p14="http://schemas.microsoft.com/office/powerpoint/2010/main" val="37870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CEE42-E420-FAE1-EA1E-45A6BF7BD04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BB869C5-BA7D-3090-EEB9-DAB9EA722018}"/>
              </a:ext>
            </a:extLst>
          </p:cNvPr>
          <p:cNvSpPr>
            <a:spLocks noGrp="1"/>
          </p:cNvSpPr>
          <p:nvPr>
            <p:ph type="ctrTitle"/>
          </p:nvPr>
        </p:nvSpPr>
        <p:spPr/>
        <p:txBody>
          <a:bodyPr/>
          <a:lstStyle/>
          <a:p>
            <a:r>
              <a:rPr lang="nl-BE" dirty="0"/>
              <a:t>5. Welke flow volgen we?</a:t>
            </a:r>
          </a:p>
        </p:txBody>
      </p:sp>
      <p:pic>
        <p:nvPicPr>
          <p:cNvPr id="7" name="Tijdelijke aanduiding voor afbeelding 6" descr="Persoon die op een fiets fietst">
            <a:extLst>
              <a:ext uri="{FF2B5EF4-FFF2-40B4-BE49-F238E27FC236}">
                <a16:creationId xmlns:a16="http://schemas.microsoft.com/office/drawing/2014/main" id="{D5678CB0-BF07-1CF4-EC2F-C1C884BABC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370" r="20370"/>
          <a:stretch>
            <a:fillRect/>
          </a:stretch>
        </p:blipFill>
        <p:spPr/>
      </p:pic>
      <p:grpSp>
        <p:nvGrpSpPr>
          <p:cNvPr id="12" name="Groep 11">
            <a:extLst>
              <a:ext uri="{FF2B5EF4-FFF2-40B4-BE49-F238E27FC236}">
                <a16:creationId xmlns:a16="http://schemas.microsoft.com/office/drawing/2014/main" id="{1D3B336B-66A2-4665-6315-53DCE9E31F0E}"/>
              </a:ext>
            </a:extLst>
          </p:cNvPr>
          <p:cNvGrpSpPr/>
          <p:nvPr/>
        </p:nvGrpSpPr>
        <p:grpSpPr>
          <a:xfrm>
            <a:off x="-1545450" y="2564887"/>
            <a:ext cx="8063811" cy="4312777"/>
            <a:chOff x="-1535618" y="2557923"/>
            <a:chExt cx="8063811" cy="4312777"/>
          </a:xfrm>
        </p:grpSpPr>
        <p:grpSp>
          <p:nvGrpSpPr>
            <p:cNvPr id="20" name="Groep 19">
              <a:extLst>
                <a:ext uri="{FF2B5EF4-FFF2-40B4-BE49-F238E27FC236}">
                  <a16:creationId xmlns:a16="http://schemas.microsoft.com/office/drawing/2014/main" id="{7F3832AF-1AC7-341F-F212-C0CB0D06B9D1}"/>
                </a:ext>
              </a:extLst>
            </p:cNvPr>
            <p:cNvGrpSpPr/>
            <p:nvPr userDrawn="1"/>
          </p:nvGrpSpPr>
          <p:grpSpPr>
            <a:xfrm>
              <a:off x="-1535618" y="4308474"/>
              <a:ext cx="4589061" cy="2562226"/>
              <a:chOff x="-1535618" y="4308474"/>
              <a:chExt cx="4589061" cy="2562226"/>
            </a:xfrm>
          </p:grpSpPr>
          <p:pic>
            <p:nvPicPr>
              <p:cNvPr id="24" name="Graphic 23">
                <a:extLst>
                  <a:ext uri="{FF2B5EF4-FFF2-40B4-BE49-F238E27FC236}">
                    <a16:creationId xmlns:a16="http://schemas.microsoft.com/office/drawing/2014/main" id="{3C5C0F12-AE31-5BC6-4ADC-9B185DF4B41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5618" y="4308474"/>
                <a:ext cx="4589061" cy="2562226"/>
              </a:xfrm>
              <a:prstGeom prst="rect">
                <a:avLst/>
              </a:prstGeom>
            </p:spPr>
          </p:pic>
          <p:pic>
            <p:nvPicPr>
              <p:cNvPr id="25" name="Graphic 24">
                <a:extLst>
                  <a:ext uri="{FF2B5EF4-FFF2-40B4-BE49-F238E27FC236}">
                    <a16:creationId xmlns:a16="http://schemas.microsoft.com/office/drawing/2014/main" id="{AF34C65F-0CE5-5A0B-1431-EE8B7D63037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081" y="6091886"/>
                <a:ext cx="1908628" cy="254484"/>
              </a:xfrm>
              <a:prstGeom prst="rect">
                <a:avLst/>
              </a:prstGeom>
            </p:spPr>
          </p:pic>
        </p:grpSp>
        <p:grpSp>
          <p:nvGrpSpPr>
            <p:cNvPr id="21" name="Groep 20">
              <a:extLst>
                <a:ext uri="{FF2B5EF4-FFF2-40B4-BE49-F238E27FC236}">
                  <a16:creationId xmlns:a16="http://schemas.microsoft.com/office/drawing/2014/main" id="{5D734F67-0562-AD89-7B22-1459DF973061}"/>
                </a:ext>
              </a:extLst>
            </p:cNvPr>
            <p:cNvGrpSpPr/>
            <p:nvPr userDrawn="1"/>
          </p:nvGrpSpPr>
          <p:grpSpPr>
            <a:xfrm>
              <a:off x="5663806" y="2557923"/>
              <a:ext cx="864387" cy="1259275"/>
              <a:chOff x="5686425" y="2616619"/>
              <a:chExt cx="819150" cy="1193381"/>
            </a:xfrm>
          </p:grpSpPr>
          <p:pic>
            <p:nvPicPr>
              <p:cNvPr id="22" name="Graphic 21">
                <a:extLst>
                  <a:ext uri="{FF2B5EF4-FFF2-40B4-BE49-F238E27FC236}">
                    <a16:creationId xmlns:a16="http://schemas.microsoft.com/office/drawing/2014/main" id="{D6E532AF-E1DB-8EA4-2D6C-0853A65418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6425" y="3352641"/>
                <a:ext cx="819150" cy="457359"/>
              </a:xfrm>
              <a:prstGeom prst="rect">
                <a:avLst/>
              </a:prstGeom>
            </p:spPr>
          </p:pic>
          <p:pic>
            <p:nvPicPr>
              <p:cNvPr id="23" name="Graphic 22">
                <a:extLst>
                  <a:ext uri="{FF2B5EF4-FFF2-40B4-BE49-F238E27FC236}">
                    <a16:creationId xmlns:a16="http://schemas.microsoft.com/office/drawing/2014/main" id="{66B39482-88B3-7213-E757-3BEC84DE60E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686425" y="2616619"/>
                <a:ext cx="819150" cy="457357"/>
              </a:xfrm>
              <a:prstGeom prst="rect">
                <a:avLst/>
              </a:prstGeom>
            </p:spPr>
          </p:pic>
        </p:grpSp>
      </p:grpSp>
    </p:spTree>
    <p:extLst>
      <p:ext uri="{BB962C8B-B14F-4D97-AF65-F5344CB8AC3E}">
        <p14:creationId xmlns:p14="http://schemas.microsoft.com/office/powerpoint/2010/main" val="17828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BED93-7A7F-FBCF-0239-E50601F9492B}"/>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52E119E-107E-CD58-0114-2EBA7A4D3129}"/>
              </a:ext>
            </a:extLst>
          </p:cNvPr>
          <p:cNvSpPr>
            <a:spLocks noGrp="1"/>
          </p:cNvSpPr>
          <p:nvPr>
            <p:ph type="sldNum" sz="quarter" idx="10"/>
          </p:nvPr>
        </p:nvSpPr>
        <p:spPr/>
        <p:txBody>
          <a:bodyPr/>
          <a:lstStyle/>
          <a:p>
            <a:r>
              <a:rPr lang="nl-BE" dirty="0"/>
              <a:t>  Flow | </a:t>
            </a:r>
            <a:fld id="{7041C7A3-E829-4D37-892F-1C65915BDFD4}" type="slidenum">
              <a:rPr lang="nl-BE" smtClean="0"/>
              <a:pPr/>
              <a:t>19</a:t>
            </a:fld>
            <a:endParaRPr lang="nl-BE" dirty="0"/>
          </a:p>
        </p:txBody>
      </p:sp>
      <p:sp>
        <p:nvSpPr>
          <p:cNvPr id="3" name="Titel 2">
            <a:extLst>
              <a:ext uri="{FF2B5EF4-FFF2-40B4-BE49-F238E27FC236}">
                <a16:creationId xmlns:a16="http://schemas.microsoft.com/office/drawing/2014/main" id="{3990AE4D-9FBB-E8BB-1050-2AB2E0AAB779}"/>
              </a:ext>
            </a:extLst>
          </p:cNvPr>
          <p:cNvSpPr>
            <a:spLocks noGrp="1"/>
          </p:cNvSpPr>
          <p:nvPr>
            <p:ph type="ctrTitle"/>
          </p:nvPr>
        </p:nvSpPr>
        <p:spPr/>
        <p:txBody>
          <a:bodyPr>
            <a:normAutofit/>
          </a:bodyPr>
          <a:lstStyle/>
          <a:p>
            <a:r>
              <a:rPr lang="nl-BE" dirty="0"/>
              <a:t>Flow</a:t>
            </a:r>
          </a:p>
        </p:txBody>
      </p:sp>
      <p:sp>
        <p:nvSpPr>
          <p:cNvPr id="4" name="Tijdelijke aanduiding voor tekst 3">
            <a:extLst>
              <a:ext uri="{FF2B5EF4-FFF2-40B4-BE49-F238E27FC236}">
                <a16:creationId xmlns:a16="http://schemas.microsoft.com/office/drawing/2014/main" id="{46E1C968-92D2-30BE-F66E-6DDE97B59334}"/>
              </a:ext>
            </a:extLst>
          </p:cNvPr>
          <p:cNvSpPr>
            <a:spLocks noGrp="1"/>
          </p:cNvSpPr>
          <p:nvPr>
            <p:ph type="body" sz="quarter" idx="11"/>
          </p:nvPr>
        </p:nvSpPr>
        <p:spPr/>
        <p:txBody>
          <a:bodyPr>
            <a:normAutofit lnSpcReduction="10000"/>
          </a:bodyPr>
          <a:lstStyle/>
          <a:p>
            <a:r>
              <a:rPr lang="nl-BE" dirty="0"/>
              <a:t>Mail naar Personeelspunt -&gt; ontdek je te besteden bedrag</a:t>
            </a:r>
          </a:p>
          <a:p>
            <a:r>
              <a:rPr lang="nl-BE" dirty="0"/>
              <a:t>Maak je account aan op de website van </a:t>
            </a:r>
            <a:r>
              <a:rPr lang="nl-BE" dirty="0" err="1"/>
              <a:t>Cycle</a:t>
            </a:r>
            <a:r>
              <a:rPr lang="nl-BE" dirty="0"/>
              <a:t> Valley</a:t>
            </a:r>
          </a:p>
          <a:p>
            <a:r>
              <a:rPr lang="nl-BE" dirty="0"/>
              <a:t>Zoek de fiets van je dromen en vraag een offerte</a:t>
            </a:r>
          </a:p>
          <a:p>
            <a:r>
              <a:rPr lang="nl-BE" dirty="0"/>
              <a:t>Bekijk via de applicatie van </a:t>
            </a:r>
            <a:r>
              <a:rPr lang="nl-BE" dirty="0" err="1"/>
              <a:t>Cycle</a:t>
            </a:r>
            <a:r>
              <a:rPr lang="nl-BE" dirty="0"/>
              <a:t> Valley of je toekomt met je budget voor deze offerte</a:t>
            </a:r>
          </a:p>
          <a:p>
            <a:r>
              <a:rPr lang="nl-BE" dirty="0"/>
              <a:t>Zeker? Laad de offerte op in de applicatie van </a:t>
            </a:r>
            <a:r>
              <a:rPr lang="nl-BE" dirty="0" err="1"/>
              <a:t>Cylce</a:t>
            </a:r>
            <a:r>
              <a:rPr lang="nl-BE" dirty="0"/>
              <a:t> Valley</a:t>
            </a:r>
          </a:p>
          <a:p>
            <a:endParaRPr lang="nl-BE" dirty="0"/>
          </a:p>
          <a:p>
            <a:endParaRPr lang="nl-BE" dirty="0"/>
          </a:p>
          <a:p>
            <a:endParaRPr lang="nl-BE" dirty="0"/>
          </a:p>
          <a:p>
            <a:pPr marL="0" indent="0">
              <a:buNone/>
            </a:pPr>
            <a:endParaRPr lang="nl-BE" dirty="0"/>
          </a:p>
        </p:txBody>
      </p:sp>
    </p:spTree>
    <p:extLst>
      <p:ext uri="{BB962C8B-B14F-4D97-AF65-F5344CB8AC3E}">
        <p14:creationId xmlns:p14="http://schemas.microsoft.com/office/powerpoint/2010/main" val="108716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1F046-1419-459B-AD6D-A19E645712EA}"/>
              </a:ext>
            </a:extLst>
          </p:cNvPr>
          <p:cNvSpPr>
            <a:spLocks noGrp="1"/>
          </p:cNvSpPr>
          <p:nvPr>
            <p:ph type="ctrTitle"/>
          </p:nvPr>
        </p:nvSpPr>
        <p:spPr/>
        <p:txBody>
          <a:bodyPr/>
          <a:lstStyle/>
          <a:p>
            <a:r>
              <a:rPr lang="nl-BE" dirty="0"/>
              <a:t>Fietslease</a:t>
            </a:r>
          </a:p>
        </p:txBody>
      </p:sp>
      <p:sp>
        <p:nvSpPr>
          <p:cNvPr id="3" name="Ondertitel 2">
            <a:extLst>
              <a:ext uri="{FF2B5EF4-FFF2-40B4-BE49-F238E27FC236}">
                <a16:creationId xmlns:a16="http://schemas.microsoft.com/office/drawing/2014/main" id="{00A627B0-F06C-46B1-AC11-3E740DC0B0D5}"/>
              </a:ext>
            </a:extLst>
          </p:cNvPr>
          <p:cNvSpPr>
            <a:spLocks noGrp="1"/>
          </p:cNvSpPr>
          <p:nvPr>
            <p:ph type="subTitle" idx="1"/>
          </p:nvPr>
        </p:nvSpPr>
        <p:spPr/>
        <p:txBody>
          <a:bodyPr/>
          <a:lstStyle/>
          <a:p>
            <a:r>
              <a:rPr lang="nl-BE" dirty="0"/>
              <a:t>2 oktober 2025</a:t>
            </a:r>
          </a:p>
        </p:txBody>
      </p:sp>
      <p:pic>
        <p:nvPicPr>
          <p:cNvPr id="6" name="Tijdelijke aanduiding voor afbeelding 5" descr="Afbeelding met vrouw&#10;&#10;Automatisch gegenereerde beschrijving">
            <a:extLst>
              <a:ext uri="{FF2B5EF4-FFF2-40B4-BE49-F238E27FC236}">
                <a16:creationId xmlns:a16="http://schemas.microsoft.com/office/drawing/2014/main" id="{E7E13A89-4C24-4615-BF8D-687899B0664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74" r="20374"/>
          <a:stretch>
            <a:fillRect/>
          </a:stretch>
        </p:blipFill>
        <p:spPr/>
      </p:pic>
      <p:grpSp>
        <p:nvGrpSpPr>
          <p:cNvPr id="12" name="Groep 11">
            <a:extLst>
              <a:ext uri="{FF2B5EF4-FFF2-40B4-BE49-F238E27FC236}">
                <a16:creationId xmlns:a16="http://schemas.microsoft.com/office/drawing/2014/main" id="{0FBBB4F6-3099-41B6-A8C6-5D96EB3FDAA8}"/>
              </a:ext>
            </a:extLst>
          </p:cNvPr>
          <p:cNvGrpSpPr/>
          <p:nvPr/>
        </p:nvGrpSpPr>
        <p:grpSpPr>
          <a:xfrm>
            <a:off x="5663806" y="2557923"/>
            <a:ext cx="8069255" cy="4310963"/>
            <a:chOff x="5663806" y="2557923"/>
            <a:chExt cx="8069255" cy="4310963"/>
          </a:xfrm>
        </p:grpSpPr>
        <p:grpSp>
          <p:nvGrpSpPr>
            <p:cNvPr id="13" name="Groep 12">
              <a:extLst>
                <a:ext uri="{FF2B5EF4-FFF2-40B4-BE49-F238E27FC236}">
                  <a16:creationId xmlns:a16="http://schemas.microsoft.com/office/drawing/2014/main" id="{23C9E835-7076-4C55-A4A2-28EADF78EB98}"/>
                </a:ext>
              </a:extLst>
            </p:cNvPr>
            <p:cNvGrpSpPr/>
            <p:nvPr userDrawn="1"/>
          </p:nvGrpSpPr>
          <p:grpSpPr>
            <a:xfrm>
              <a:off x="5663806" y="2557923"/>
              <a:ext cx="864387" cy="1259275"/>
              <a:chOff x="5686425" y="2616619"/>
              <a:chExt cx="819150" cy="1193381"/>
            </a:xfrm>
          </p:grpSpPr>
          <p:pic>
            <p:nvPicPr>
              <p:cNvPr id="17" name="Graphic 16">
                <a:extLst>
                  <a:ext uri="{FF2B5EF4-FFF2-40B4-BE49-F238E27FC236}">
                    <a16:creationId xmlns:a16="http://schemas.microsoft.com/office/drawing/2014/main" id="{EE6C3F2F-8E38-46DF-BE5E-17B5FBD387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425" y="3352641"/>
                <a:ext cx="819150" cy="457359"/>
              </a:xfrm>
              <a:prstGeom prst="rect">
                <a:avLst/>
              </a:prstGeom>
            </p:spPr>
          </p:pic>
          <p:pic>
            <p:nvPicPr>
              <p:cNvPr id="18" name="Graphic 17">
                <a:extLst>
                  <a:ext uri="{FF2B5EF4-FFF2-40B4-BE49-F238E27FC236}">
                    <a16:creationId xmlns:a16="http://schemas.microsoft.com/office/drawing/2014/main" id="{7BA2B32C-2606-424B-9961-8905C9BF996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686425" y="2616619"/>
                <a:ext cx="819150" cy="457357"/>
              </a:xfrm>
              <a:prstGeom prst="rect">
                <a:avLst/>
              </a:prstGeom>
            </p:spPr>
          </p:pic>
        </p:grpSp>
        <p:grpSp>
          <p:nvGrpSpPr>
            <p:cNvPr id="14" name="Groep 13">
              <a:extLst>
                <a:ext uri="{FF2B5EF4-FFF2-40B4-BE49-F238E27FC236}">
                  <a16:creationId xmlns:a16="http://schemas.microsoft.com/office/drawing/2014/main" id="{900B23B1-60FD-41A2-9171-1D3817484E3E}"/>
                </a:ext>
              </a:extLst>
            </p:cNvPr>
            <p:cNvGrpSpPr/>
            <p:nvPr userDrawn="1"/>
          </p:nvGrpSpPr>
          <p:grpSpPr>
            <a:xfrm>
              <a:off x="9144000" y="4306660"/>
              <a:ext cx="4589061" cy="2562226"/>
              <a:chOff x="9144000" y="4295774"/>
              <a:chExt cx="4589061" cy="2562226"/>
            </a:xfrm>
          </p:grpSpPr>
          <p:pic>
            <p:nvPicPr>
              <p:cNvPr id="15" name="Graphic 14">
                <a:extLst>
                  <a:ext uri="{FF2B5EF4-FFF2-40B4-BE49-F238E27FC236}">
                    <a16:creationId xmlns:a16="http://schemas.microsoft.com/office/drawing/2014/main" id="{ADD5952B-2F08-4936-B1B2-99BD34EA33F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0" y="4295774"/>
                <a:ext cx="4589061" cy="2562226"/>
              </a:xfrm>
              <a:prstGeom prst="rect">
                <a:avLst/>
              </a:prstGeom>
            </p:spPr>
          </p:pic>
          <p:pic>
            <p:nvPicPr>
              <p:cNvPr id="16" name="Graphic 15">
                <a:extLst>
                  <a:ext uri="{FF2B5EF4-FFF2-40B4-BE49-F238E27FC236}">
                    <a16:creationId xmlns:a16="http://schemas.microsoft.com/office/drawing/2014/main" id="{52788624-9189-47F9-AC86-C8E42EA4E83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9000" y="6091886"/>
                <a:ext cx="1908628" cy="254484"/>
              </a:xfrm>
              <a:prstGeom prst="rect">
                <a:avLst/>
              </a:prstGeom>
            </p:spPr>
          </p:pic>
        </p:grpSp>
      </p:grpSp>
    </p:spTree>
    <p:extLst>
      <p:ext uri="{BB962C8B-B14F-4D97-AF65-F5344CB8AC3E}">
        <p14:creationId xmlns:p14="http://schemas.microsoft.com/office/powerpoint/2010/main" val="413535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778C-5FC9-1042-5D2B-41A6A8FF73A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617F554-DB34-AF17-375A-59131A02483B}"/>
              </a:ext>
            </a:extLst>
          </p:cNvPr>
          <p:cNvSpPr>
            <a:spLocks noGrp="1"/>
          </p:cNvSpPr>
          <p:nvPr>
            <p:ph type="sldNum" sz="quarter" idx="10"/>
          </p:nvPr>
        </p:nvSpPr>
        <p:spPr/>
        <p:txBody>
          <a:bodyPr/>
          <a:lstStyle/>
          <a:p>
            <a:r>
              <a:rPr lang="nl-BE" dirty="0"/>
              <a:t>  Flow | </a:t>
            </a:r>
            <a:fld id="{7041C7A3-E829-4D37-892F-1C65915BDFD4}" type="slidenum">
              <a:rPr lang="nl-BE" smtClean="0"/>
              <a:pPr/>
              <a:t>20</a:t>
            </a:fld>
            <a:endParaRPr lang="nl-BE" dirty="0"/>
          </a:p>
        </p:txBody>
      </p:sp>
      <p:sp>
        <p:nvSpPr>
          <p:cNvPr id="3" name="Titel 2">
            <a:extLst>
              <a:ext uri="{FF2B5EF4-FFF2-40B4-BE49-F238E27FC236}">
                <a16:creationId xmlns:a16="http://schemas.microsoft.com/office/drawing/2014/main" id="{045E344C-FCB7-9C55-7E9E-6A1D35CAC70B}"/>
              </a:ext>
            </a:extLst>
          </p:cNvPr>
          <p:cNvSpPr>
            <a:spLocks noGrp="1"/>
          </p:cNvSpPr>
          <p:nvPr>
            <p:ph type="ctrTitle"/>
          </p:nvPr>
        </p:nvSpPr>
        <p:spPr/>
        <p:txBody>
          <a:bodyPr>
            <a:normAutofit/>
          </a:bodyPr>
          <a:lstStyle/>
          <a:p>
            <a:r>
              <a:rPr lang="nl-BE" dirty="0"/>
              <a:t>Flow</a:t>
            </a:r>
          </a:p>
        </p:txBody>
      </p:sp>
      <p:sp>
        <p:nvSpPr>
          <p:cNvPr id="4" name="Tijdelijke aanduiding voor tekst 3">
            <a:extLst>
              <a:ext uri="{FF2B5EF4-FFF2-40B4-BE49-F238E27FC236}">
                <a16:creationId xmlns:a16="http://schemas.microsoft.com/office/drawing/2014/main" id="{28F185F3-4B73-6711-D004-DCD4D2DF7049}"/>
              </a:ext>
            </a:extLst>
          </p:cNvPr>
          <p:cNvSpPr>
            <a:spLocks noGrp="1"/>
          </p:cNvSpPr>
          <p:nvPr>
            <p:ph type="body" sz="quarter" idx="11"/>
          </p:nvPr>
        </p:nvSpPr>
        <p:spPr/>
        <p:txBody>
          <a:bodyPr>
            <a:normAutofit/>
          </a:bodyPr>
          <a:lstStyle/>
          <a:p>
            <a:pPr marL="0" indent="0">
              <a:buNone/>
            </a:pPr>
            <a:r>
              <a:rPr lang="nl-BE" dirty="0"/>
              <a:t>6. Onderteken de fietspolicy (mail </a:t>
            </a:r>
            <a:r>
              <a:rPr lang="nl-BE" dirty="0" err="1"/>
              <a:t>Cycle</a:t>
            </a:r>
            <a:r>
              <a:rPr lang="nl-BE" dirty="0"/>
              <a:t> Valley)</a:t>
            </a:r>
          </a:p>
          <a:p>
            <a:pPr marL="0" indent="0">
              <a:buNone/>
            </a:pPr>
            <a:r>
              <a:rPr lang="nl-BE" dirty="0"/>
              <a:t>7. </a:t>
            </a:r>
            <a:r>
              <a:rPr lang="nl-BE" dirty="0" err="1"/>
              <a:t>Cycle</a:t>
            </a:r>
            <a:r>
              <a:rPr lang="nl-BE" dirty="0"/>
              <a:t> Valley verwittigt Personeelspunt</a:t>
            </a:r>
          </a:p>
          <a:p>
            <a:pPr marL="0" indent="0">
              <a:buNone/>
            </a:pPr>
            <a:r>
              <a:rPr lang="nl-BE" dirty="0"/>
              <a:t>8. Dubbelcheck door Personeelspunt, indien oké, goedkeuring</a:t>
            </a:r>
          </a:p>
          <a:p>
            <a:pPr>
              <a:buAutoNum type="arabicPeriod" startAt="9"/>
            </a:pPr>
            <a:r>
              <a:rPr lang="nl-BE" dirty="0" err="1"/>
              <a:t>Cycle</a:t>
            </a:r>
            <a:r>
              <a:rPr lang="nl-BE" dirty="0"/>
              <a:t> Valley bestelt jouw fiets</a:t>
            </a:r>
          </a:p>
          <a:p>
            <a:pPr>
              <a:buAutoNum type="arabicPeriod" startAt="9"/>
            </a:pPr>
            <a:r>
              <a:rPr lang="nl-BE" dirty="0"/>
              <a:t> Fiets afhalen na mail </a:t>
            </a:r>
            <a:r>
              <a:rPr lang="nl-BE" dirty="0" err="1"/>
              <a:t>Cycle</a:t>
            </a:r>
            <a:r>
              <a:rPr lang="nl-BE" dirty="0"/>
              <a:t> Valley</a:t>
            </a:r>
          </a:p>
          <a:p>
            <a:pPr>
              <a:buAutoNum type="arabicPeriod" startAt="9"/>
            </a:pPr>
            <a:endParaRPr lang="nl-BE" dirty="0"/>
          </a:p>
        </p:txBody>
      </p:sp>
      <p:sp>
        <p:nvSpPr>
          <p:cNvPr id="5" name="Tekstvak 4">
            <a:extLst>
              <a:ext uri="{FF2B5EF4-FFF2-40B4-BE49-F238E27FC236}">
                <a16:creationId xmlns:a16="http://schemas.microsoft.com/office/drawing/2014/main" id="{97ACE137-97E3-BAD5-A77E-508808151EEE}"/>
              </a:ext>
            </a:extLst>
          </p:cNvPr>
          <p:cNvSpPr txBox="1"/>
          <p:nvPr/>
        </p:nvSpPr>
        <p:spPr>
          <a:xfrm>
            <a:off x="4932059" y="694525"/>
            <a:ext cx="4091354" cy="1477328"/>
          </a:xfrm>
          <a:prstGeom prst="rect">
            <a:avLst/>
          </a:prstGeom>
          <a:noFill/>
        </p:spPr>
        <p:txBody>
          <a:bodyPr wrap="square">
            <a:spAutoFit/>
          </a:bodyPr>
          <a:lstStyle/>
          <a:p>
            <a:pPr algn="ctr"/>
            <a:r>
              <a:rPr lang="nl-BE" dirty="0"/>
              <a:t>Dit is een document waarin alle afspraken tussen jou als personeelslid en Stad/OCMW Turnhout worden vastgelegd. Deze is te vinden op het intranet.</a:t>
            </a:r>
          </a:p>
        </p:txBody>
      </p:sp>
      <p:cxnSp>
        <p:nvCxnSpPr>
          <p:cNvPr id="6" name="Rechte verbindingslijn met pijl 5">
            <a:extLst>
              <a:ext uri="{FF2B5EF4-FFF2-40B4-BE49-F238E27FC236}">
                <a16:creationId xmlns:a16="http://schemas.microsoft.com/office/drawing/2014/main" id="{FBF5B94A-60E8-1642-0C7A-F924D0DAFB05}"/>
              </a:ext>
            </a:extLst>
          </p:cNvPr>
          <p:cNvCxnSpPr>
            <a:cxnSpLocks/>
            <a:stCxn id="4" idx="0"/>
          </p:cNvCxnSpPr>
          <p:nvPr/>
        </p:nvCxnSpPr>
        <p:spPr>
          <a:xfrm flipV="1">
            <a:off x="5334000" y="1959164"/>
            <a:ext cx="902677" cy="326836"/>
          </a:xfrm>
          <a:prstGeom prst="straightConnector1">
            <a:avLst/>
          </a:prstGeom>
          <a:ln w="762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8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D65DD7D-8EDD-44A2-4DCB-9E0FB92E6FF0}"/>
              </a:ext>
            </a:extLst>
          </p:cNvPr>
          <p:cNvSpPr>
            <a:spLocks noGrp="1"/>
          </p:cNvSpPr>
          <p:nvPr>
            <p:ph type="sldNum" sz="quarter" idx="10"/>
          </p:nvPr>
        </p:nvSpPr>
        <p:spPr/>
        <p:txBody>
          <a:bodyPr/>
          <a:lstStyle/>
          <a:p>
            <a:r>
              <a:rPr lang="nl-BE" dirty="0"/>
              <a:t> Vragen? | </a:t>
            </a:r>
            <a:fld id="{7041C7A3-E829-4D37-892F-1C65915BDFD4}" type="slidenum">
              <a:rPr lang="nl-BE" smtClean="0"/>
              <a:pPr/>
              <a:t>21</a:t>
            </a:fld>
            <a:endParaRPr lang="nl-BE" dirty="0"/>
          </a:p>
        </p:txBody>
      </p:sp>
      <p:sp>
        <p:nvSpPr>
          <p:cNvPr id="3" name="Titel 2">
            <a:extLst>
              <a:ext uri="{FF2B5EF4-FFF2-40B4-BE49-F238E27FC236}">
                <a16:creationId xmlns:a16="http://schemas.microsoft.com/office/drawing/2014/main" id="{0DF5B19C-396C-739B-60BD-26F2FC06C58B}"/>
              </a:ext>
            </a:extLst>
          </p:cNvPr>
          <p:cNvSpPr>
            <a:spLocks noGrp="1"/>
          </p:cNvSpPr>
          <p:nvPr>
            <p:ph type="ctrTitle"/>
          </p:nvPr>
        </p:nvSpPr>
        <p:spPr/>
        <p:txBody>
          <a:bodyPr/>
          <a:lstStyle/>
          <a:p>
            <a:r>
              <a:rPr lang="nl-BE" dirty="0"/>
              <a:t>6. Vragen?</a:t>
            </a:r>
          </a:p>
        </p:txBody>
      </p:sp>
      <p:sp>
        <p:nvSpPr>
          <p:cNvPr id="4" name="Tijdelijke aanduiding voor tekst 3">
            <a:extLst>
              <a:ext uri="{FF2B5EF4-FFF2-40B4-BE49-F238E27FC236}">
                <a16:creationId xmlns:a16="http://schemas.microsoft.com/office/drawing/2014/main" id="{61396CBD-B9CE-FFD3-5691-308CAD777DFE}"/>
              </a:ext>
            </a:extLst>
          </p:cNvPr>
          <p:cNvSpPr>
            <a:spLocks noGrp="1"/>
          </p:cNvSpPr>
          <p:nvPr>
            <p:ph type="body" sz="quarter" idx="11"/>
          </p:nvPr>
        </p:nvSpPr>
        <p:spPr/>
        <p:txBody>
          <a:bodyPr/>
          <a:lstStyle/>
          <a:p>
            <a:r>
              <a:rPr lang="nl-BE" dirty="0"/>
              <a:t>Intranet</a:t>
            </a:r>
          </a:p>
          <a:p>
            <a:r>
              <a:rPr lang="nl-BE" dirty="0">
                <a:hlinkClick r:id="rId2"/>
              </a:rPr>
              <a:t>Personeelspunt@turnhout.be</a:t>
            </a:r>
            <a:endParaRPr lang="nl-BE" dirty="0"/>
          </a:p>
        </p:txBody>
      </p:sp>
      <p:grpSp>
        <p:nvGrpSpPr>
          <p:cNvPr id="5" name="Groep 4">
            <a:extLst>
              <a:ext uri="{FF2B5EF4-FFF2-40B4-BE49-F238E27FC236}">
                <a16:creationId xmlns:a16="http://schemas.microsoft.com/office/drawing/2014/main" id="{115ACD40-9671-69DB-2BD7-B15DA1851E04}"/>
              </a:ext>
            </a:extLst>
          </p:cNvPr>
          <p:cNvGrpSpPr/>
          <p:nvPr/>
        </p:nvGrpSpPr>
        <p:grpSpPr>
          <a:xfrm>
            <a:off x="2771998" y="4484384"/>
            <a:ext cx="6648004" cy="1800000"/>
            <a:chOff x="3066966" y="4158000"/>
            <a:chExt cx="6648004" cy="1800000"/>
          </a:xfrm>
        </p:grpSpPr>
        <p:pic>
          <p:nvPicPr>
            <p:cNvPr id="6148" name="Picture 4" descr="login – Cycle Valley">
              <a:extLst>
                <a:ext uri="{FF2B5EF4-FFF2-40B4-BE49-F238E27FC236}">
                  <a16:creationId xmlns:a16="http://schemas.microsoft.com/office/drawing/2014/main" id="{E98CFA03-019C-89A6-E093-B93342F33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968" y="41580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ogin – Cycle Valley">
              <a:extLst>
                <a:ext uri="{FF2B5EF4-FFF2-40B4-BE49-F238E27FC236}">
                  <a16:creationId xmlns:a16="http://schemas.microsoft.com/office/drawing/2014/main" id="{8EA57E69-B504-2316-C87E-092DAE79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966" y="41580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ogin – Cycle Valley">
              <a:extLst>
                <a:ext uri="{FF2B5EF4-FFF2-40B4-BE49-F238E27FC236}">
                  <a16:creationId xmlns:a16="http://schemas.microsoft.com/office/drawing/2014/main" id="{E8004FF2-C40C-1FDB-F322-FDC3640DE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970" y="4158000"/>
              <a:ext cx="1800000" cy="1800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kstvak 6">
            <a:extLst>
              <a:ext uri="{FF2B5EF4-FFF2-40B4-BE49-F238E27FC236}">
                <a16:creationId xmlns:a16="http://schemas.microsoft.com/office/drawing/2014/main" id="{55ACA034-DEA2-7C32-DD17-600F5D7D171E}"/>
              </a:ext>
            </a:extLst>
          </p:cNvPr>
          <p:cNvSpPr txBox="1"/>
          <p:nvPr/>
        </p:nvSpPr>
        <p:spPr>
          <a:xfrm>
            <a:off x="1524000" y="3450375"/>
            <a:ext cx="9832622" cy="939616"/>
          </a:xfrm>
          <a:prstGeom prst="rect">
            <a:avLst/>
          </a:prstGeom>
          <a:noFill/>
        </p:spPr>
        <p:txBody>
          <a:bodyPr wrap="square">
            <a:spAutoFit/>
          </a:bodyPr>
          <a:lstStyle/>
          <a:p>
            <a:pPr lvl="0">
              <a:lnSpc>
                <a:spcPct val="115000"/>
              </a:lnSpc>
              <a:spcAft>
                <a:spcPts val="800"/>
              </a:spcAft>
            </a:pPr>
            <a:r>
              <a:rPr lang="nl-BE" sz="2500" b="1" dirty="0"/>
              <a:t>Je offerte indienen op de website van </a:t>
            </a:r>
            <a:r>
              <a:rPr lang="nl-BE" sz="2500" b="1" dirty="0" err="1"/>
              <a:t>Cycle</a:t>
            </a:r>
            <a:r>
              <a:rPr lang="nl-BE" sz="2500" b="1" dirty="0"/>
              <a:t> Valley kan tot en met 14 december 2025.</a:t>
            </a:r>
          </a:p>
        </p:txBody>
      </p:sp>
    </p:spTree>
    <p:extLst>
      <p:ext uri="{BB962C8B-B14F-4D97-AF65-F5344CB8AC3E}">
        <p14:creationId xmlns:p14="http://schemas.microsoft.com/office/powerpoint/2010/main" val="112245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AA5F1-488D-4BFD-A49C-DBEA18847FC4}"/>
              </a:ext>
            </a:extLst>
          </p:cNvPr>
          <p:cNvSpPr>
            <a:spLocks noGrp="1"/>
          </p:cNvSpPr>
          <p:nvPr>
            <p:ph type="ctrTitle"/>
          </p:nvPr>
        </p:nvSpPr>
        <p:spPr/>
        <p:txBody>
          <a:bodyPr/>
          <a:lstStyle/>
          <a:p>
            <a:r>
              <a:rPr lang="nl-BE" dirty="0"/>
              <a:t>Stadskantoor, campus </a:t>
            </a:r>
            <a:r>
              <a:rPr lang="nl-BE" dirty="0" err="1"/>
              <a:t>Blairon</a:t>
            </a:r>
            <a:r>
              <a:rPr lang="nl-BE" dirty="0"/>
              <a:t> 200, 2300 Turnhout</a:t>
            </a:r>
            <a:br>
              <a:rPr lang="nl-BE" dirty="0"/>
            </a:br>
            <a:r>
              <a:rPr lang="nl-BE" dirty="0"/>
              <a:t>+32 14 44 33 11, stad@turnhout.be, www.turnhout.be</a:t>
            </a:r>
          </a:p>
        </p:txBody>
      </p:sp>
    </p:spTree>
    <p:extLst>
      <p:ext uri="{BB962C8B-B14F-4D97-AF65-F5344CB8AC3E}">
        <p14:creationId xmlns:p14="http://schemas.microsoft.com/office/powerpoint/2010/main" val="90136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persoon, buiten, blauw&#10;&#10;Automatisch gegenereerde beschrijving">
            <a:extLst>
              <a:ext uri="{FF2B5EF4-FFF2-40B4-BE49-F238E27FC236}">
                <a16:creationId xmlns:a16="http://schemas.microsoft.com/office/drawing/2014/main" id="{BB9CA202-7622-4662-B6DC-95EAB46026F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9098" b="9098"/>
          <a:stretch>
            <a:fillRect/>
          </a:stretch>
        </p:blipFill>
        <p:spPr/>
      </p:pic>
      <p:sp>
        <p:nvSpPr>
          <p:cNvPr id="9" name="Tijdelijke aanduiding voor dianummer 8">
            <a:extLst>
              <a:ext uri="{FF2B5EF4-FFF2-40B4-BE49-F238E27FC236}">
                <a16:creationId xmlns:a16="http://schemas.microsoft.com/office/drawing/2014/main" id="{C42947C0-6AF1-424D-82F8-CC367707F879}"/>
              </a:ext>
            </a:extLst>
          </p:cNvPr>
          <p:cNvSpPr>
            <a:spLocks noGrp="1"/>
          </p:cNvSpPr>
          <p:nvPr>
            <p:ph type="sldNum" sz="quarter" idx="10"/>
          </p:nvPr>
        </p:nvSpPr>
        <p:spPr/>
        <p:txBody>
          <a:bodyPr/>
          <a:lstStyle/>
          <a:p>
            <a:r>
              <a:rPr lang="nl-BE" dirty="0">
                <a:solidFill>
                  <a:schemeClr val="tx2"/>
                </a:solidFill>
              </a:rPr>
              <a:t> voettekst | </a:t>
            </a:r>
            <a:fld id="{7041C7A3-E829-4D37-892F-1C65915BDFD4}" type="slidenum">
              <a:rPr lang="nl-BE" smtClean="0">
                <a:solidFill>
                  <a:schemeClr val="tx2"/>
                </a:solidFill>
              </a:rPr>
              <a:pPr/>
              <a:t>3</a:t>
            </a:fld>
            <a:endParaRPr lang="nl-BE" dirty="0">
              <a:solidFill>
                <a:schemeClr val="tx2"/>
              </a:solidFill>
            </a:endParaRPr>
          </a:p>
        </p:txBody>
      </p:sp>
      <p:sp>
        <p:nvSpPr>
          <p:cNvPr id="3" name="Titel 2">
            <a:extLst>
              <a:ext uri="{FF2B5EF4-FFF2-40B4-BE49-F238E27FC236}">
                <a16:creationId xmlns:a16="http://schemas.microsoft.com/office/drawing/2014/main" id="{E85E9ABF-AFE3-46C7-9C83-1C506327A806}"/>
              </a:ext>
            </a:extLst>
          </p:cNvPr>
          <p:cNvSpPr>
            <a:spLocks noGrp="1"/>
          </p:cNvSpPr>
          <p:nvPr>
            <p:ph type="ctrTitle"/>
          </p:nvPr>
        </p:nvSpPr>
        <p:spPr/>
        <p:txBody>
          <a:bodyPr/>
          <a:lstStyle/>
          <a:p>
            <a:r>
              <a:rPr lang="nl-BE" dirty="0"/>
              <a:t>Inhoud</a:t>
            </a:r>
          </a:p>
        </p:txBody>
      </p:sp>
      <p:sp>
        <p:nvSpPr>
          <p:cNvPr id="4" name="Tijdelijke aanduiding voor tekst 3">
            <a:extLst>
              <a:ext uri="{FF2B5EF4-FFF2-40B4-BE49-F238E27FC236}">
                <a16:creationId xmlns:a16="http://schemas.microsoft.com/office/drawing/2014/main" id="{A2CFBE5E-889D-411F-81AA-2E7E14FD4FEE}"/>
              </a:ext>
            </a:extLst>
          </p:cNvPr>
          <p:cNvSpPr>
            <a:spLocks noGrp="1"/>
          </p:cNvSpPr>
          <p:nvPr>
            <p:ph type="body" sz="quarter" idx="13"/>
          </p:nvPr>
        </p:nvSpPr>
        <p:spPr/>
        <p:txBody>
          <a:bodyPr>
            <a:normAutofit/>
          </a:bodyPr>
          <a:lstStyle/>
          <a:p>
            <a:r>
              <a:rPr lang="nl-BE" dirty="0"/>
              <a:t>Wat is fietslease?</a:t>
            </a:r>
          </a:p>
          <a:p>
            <a:r>
              <a:rPr lang="nl-BE" dirty="0"/>
              <a:t>Wie komt in aanmerking?</a:t>
            </a:r>
          </a:p>
          <a:p>
            <a:r>
              <a:rPr lang="nl-BE" dirty="0"/>
              <a:t>Financieel plaatje</a:t>
            </a:r>
          </a:p>
          <a:p>
            <a:r>
              <a:rPr lang="nl-BE" dirty="0"/>
              <a:t>Onze partner: </a:t>
            </a:r>
            <a:r>
              <a:rPr lang="nl-BE" dirty="0" err="1"/>
              <a:t>Cycle</a:t>
            </a:r>
            <a:r>
              <a:rPr lang="nl-BE" dirty="0"/>
              <a:t> Valley</a:t>
            </a:r>
          </a:p>
          <a:p>
            <a:r>
              <a:rPr lang="nl-BE" dirty="0"/>
              <a:t>Welke flow volgen we?</a:t>
            </a:r>
          </a:p>
          <a:p>
            <a:r>
              <a:rPr lang="nl-BE" dirty="0"/>
              <a:t>Vragen?</a:t>
            </a:r>
          </a:p>
        </p:txBody>
      </p:sp>
      <p:sp>
        <p:nvSpPr>
          <p:cNvPr id="2" name="Rechthoek 1">
            <a:extLst>
              <a:ext uri="{FF2B5EF4-FFF2-40B4-BE49-F238E27FC236}">
                <a16:creationId xmlns:a16="http://schemas.microsoft.com/office/drawing/2014/main" id="{199CAEA5-A537-4548-A1B4-7BDCCF9F74EA}"/>
              </a:ext>
            </a:extLst>
          </p:cNvPr>
          <p:cNvSpPr/>
          <p:nvPr/>
        </p:nvSpPr>
        <p:spPr>
          <a:xfrm>
            <a:off x="5328920" y="4787900"/>
            <a:ext cx="3053080" cy="2070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0124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7056-EA73-CEC3-3B1A-D36B3E869F14}"/>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0D99A7F-A18D-DEB5-4F1C-DEED616D40F3}"/>
              </a:ext>
            </a:extLst>
          </p:cNvPr>
          <p:cNvSpPr>
            <a:spLocks noGrp="1"/>
          </p:cNvSpPr>
          <p:nvPr>
            <p:ph type="sldNum" sz="quarter" idx="10"/>
          </p:nvPr>
        </p:nvSpPr>
        <p:spPr/>
        <p:txBody>
          <a:bodyPr/>
          <a:lstStyle/>
          <a:p>
            <a:r>
              <a:rPr lang="nl-BE" dirty="0"/>
              <a:t>  Wat? | </a:t>
            </a:r>
            <a:fld id="{7041C7A3-E829-4D37-892F-1C65915BDFD4}" type="slidenum">
              <a:rPr lang="nl-BE" smtClean="0"/>
              <a:pPr/>
              <a:t>4</a:t>
            </a:fld>
            <a:endParaRPr lang="nl-BE" dirty="0"/>
          </a:p>
        </p:txBody>
      </p:sp>
      <p:sp>
        <p:nvSpPr>
          <p:cNvPr id="3" name="Titel 2">
            <a:extLst>
              <a:ext uri="{FF2B5EF4-FFF2-40B4-BE49-F238E27FC236}">
                <a16:creationId xmlns:a16="http://schemas.microsoft.com/office/drawing/2014/main" id="{607228BC-8983-6C78-DDC6-07B1A0C60957}"/>
              </a:ext>
            </a:extLst>
          </p:cNvPr>
          <p:cNvSpPr>
            <a:spLocks noGrp="1"/>
          </p:cNvSpPr>
          <p:nvPr>
            <p:ph type="ctrTitle"/>
          </p:nvPr>
        </p:nvSpPr>
        <p:spPr>
          <a:xfrm>
            <a:off x="1524000" y="1160462"/>
            <a:ext cx="7620000" cy="869044"/>
          </a:xfrm>
        </p:spPr>
        <p:txBody>
          <a:bodyPr>
            <a:normAutofit/>
          </a:bodyPr>
          <a:lstStyle/>
          <a:p>
            <a:r>
              <a:rPr lang="nl-BE" dirty="0"/>
              <a:t>1. Wat is fietslease?</a:t>
            </a:r>
          </a:p>
        </p:txBody>
      </p:sp>
      <p:sp>
        <p:nvSpPr>
          <p:cNvPr id="4" name="Tijdelijke aanduiding voor tekst 3">
            <a:extLst>
              <a:ext uri="{FF2B5EF4-FFF2-40B4-BE49-F238E27FC236}">
                <a16:creationId xmlns:a16="http://schemas.microsoft.com/office/drawing/2014/main" id="{2F474909-01B9-16CC-B8F4-0FFB2BD81FB2}"/>
              </a:ext>
            </a:extLst>
          </p:cNvPr>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nl-BE" dirty="0"/>
              <a:t>Het gebruiken van een zelfgekozen fiets in ruil voor een bedrag </a:t>
            </a:r>
          </a:p>
          <a:p>
            <a:pPr marL="342900" indent="-342900">
              <a:buFont typeface="Arial" panose="020B0604020202020204" pitchFamily="34" charset="0"/>
              <a:buChar char="•"/>
            </a:pPr>
            <a:r>
              <a:rPr lang="nl-BE" dirty="0"/>
              <a:t>Inzetten van eindejaarstoelage of vakantiedagen</a:t>
            </a:r>
          </a:p>
          <a:p>
            <a:pPr marL="342900" indent="-342900">
              <a:buFont typeface="Arial" panose="020B0604020202020204" pitchFamily="34" charset="0"/>
              <a:buChar char="•"/>
            </a:pPr>
            <a:r>
              <a:rPr lang="nl-BE" dirty="0"/>
              <a:t>Periode van 36 maanden</a:t>
            </a:r>
          </a:p>
          <a:p>
            <a:pPr marL="342900" indent="-342900">
              <a:buFont typeface="Arial" panose="020B0604020202020204" pitchFamily="34" charset="0"/>
              <a:buChar char="•"/>
            </a:pPr>
            <a:r>
              <a:rPr lang="nl-BE" dirty="0"/>
              <a:t>Hierna kan je:</a:t>
            </a:r>
          </a:p>
          <a:p>
            <a:pPr marL="711200" lvl="1" indent="-342900"/>
            <a:r>
              <a:rPr lang="nl-BE" dirty="0"/>
              <a:t>Fiets aankopen tegen een vooraf bepaald restbedrag</a:t>
            </a:r>
          </a:p>
          <a:p>
            <a:pPr marL="368300" lvl="1" indent="0">
              <a:buNone/>
            </a:pPr>
            <a:r>
              <a:rPr lang="nl-BE" dirty="0"/>
              <a:t>     </a:t>
            </a:r>
            <a:r>
              <a:rPr lang="nl-BE" b="1" dirty="0"/>
              <a:t>OF</a:t>
            </a:r>
          </a:p>
          <a:p>
            <a:pPr marL="368300" lvl="1" indent="0">
              <a:buNone/>
            </a:pPr>
            <a:r>
              <a:rPr lang="nl-BE" dirty="0"/>
              <a:t>     Fiets inleveren</a:t>
            </a:r>
          </a:p>
          <a:p>
            <a:pPr marL="711200" lvl="1" indent="-342900"/>
            <a:r>
              <a:rPr lang="nl-BE" dirty="0"/>
              <a:t>Een nieuwe leaseperiode aangaan</a:t>
            </a:r>
          </a:p>
        </p:txBody>
      </p:sp>
      <p:pic>
        <p:nvPicPr>
          <p:cNvPr id="7" name="Picture 2" descr="E-bike en mobiliteit – Cycle Valley">
            <a:extLst>
              <a:ext uri="{FF2B5EF4-FFF2-40B4-BE49-F238E27FC236}">
                <a16:creationId xmlns:a16="http://schemas.microsoft.com/office/drawing/2014/main" id="{EBAE3DC9-1FAE-CD08-BE89-19C313180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943" y="4349154"/>
            <a:ext cx="2446057" cy="160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7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1743-2A2C-0853-1713-E7167B8E8624}"/>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313F3D2-7E9E-805A-5F48-003A1DA8436C}"/>
              </a:ext>
            </a:extLst>
          </p:cNvPr>
          <p:cNvSpPr>
            <a:spLocks noGrp="1"/>
          </p:cNvSpPr>
          <p:nvPr>
            <p:ph type="sldNum" sz="quarter" idx="10"/>
          </p:nvPr>
        </p:nvSpPr>
        <p:spPr/>
        <p:txBody>
          <a:bodyPr/>
          <a:lstStyle/>
          <a:p>
            <a:r>
              <a:rPr lang="nl-BE" dirty="0"/>
              <a:t>  Wie? | </a:t>
            </a:r>
            <a:fld id="{7041C7A3-E829-4D37-892F-1C65915BDFD4}" type="slidenum">
              <a:rPr lang="nl-BE" smtClean="0"/>
              <a:pPr/>
              <a:t>5</a:t>
            </a:fld>
            <a:endParaRPr lang="nl-BE" dirty="0"/>
          </a:p>
        </p:txBody>
      </p:sp>
      <p:sp>
        <p:nvSpPr>
          <p:cNvPr id="3" name="Titel 2">
            <a:extLst>
              <a:ext uri="{FF2B5EF4-FFF2-40B4-BE49-F238E27FC236}">
                <a16:creationId xmlns:a16="http://schemas.microsoft.com/office/drawing/2014/main" id="{2773D08E-2CE5-524A-2E61-254344B7C20A}"/>
              </a:ext>
            </a:extLst>
          </p:cNvPr>
          <p:cNvSpPr>
            <a:spLocks noGrp="1"/>
          </p:cNvSpPr>
          <p:nvPr>
            <p:ph type="ctrTitle"/>
          </p:nvPr>
        </p:nvSpPr>
        <p:spPr/>
        <p:txBody>
          <a:bodyPr>
            <a:normAutofit/>
          </a:bodyPr>
          <a:lstStyle/>
          <a:p>
            <a:r>
              <a:rPr lang="nl-BE" dirty="0"/>
              <a:t>2. Wie komt in aanmerking?</a:t>
            </a:r>
          </a:p>
        </p:txBody>
      </p:sp>
      <p:sp>
        <p:nvSpPr>
          <p:cNvPr id="4" name="Tijdelijke aanduiding voor tekst 3">
            <a:extLst>
              <a:ext uri="{FF2B5EF4-FFF2-40B4-BE49-F238E27FC236}">
                <a16:creationId xmlns:a16="http://schemas.microsoft.com/office/drawing/2014/main" id="{3E6D5978-6C27-86BF-10DF-8A3AC9FCCB34}"/>
              </a:ext>
            </a:extLst>
          </p:cNvPr>
          <p:cNvSpPr>
            <a:spLocks noGrp="1"/>
          </p:cNvSpPr>
          <p:nvPr>
            <p:ph type="body" sz="quarter" idx="11"/>
          </p:nvPr>
        </p:nvSpPr>
        <p:spPr/>
        <p:txBody>
          <a:bodyPr>
            <a:normAutofit fontScale="92500" lnSpcReduction="10000"/>
          </a:bodyPr>
          <a:lstStyle/>
          <a:p>
            <a:pPr marL="342900" indent="-342900">
              <a:buFont typeface="Arial" panose="020B0604020202020204" pitchFamily="34" charset="0"/>
              <a:buChar char="•"/>
            </a:pPr>
            <a:r>
              <a:rPr lang="nl-BE" dirty="0"/>
              <a:t>Elk personeelslid van Stad/OCMW Turnhout</a:t>
            </a:r>
          </a:p>
          <a:p>
            <a:pPr marL="711200" lvl="1" indent="-342900"/>
            <a:r>
              <a:rPr lang="nl-BE" dirty="0"/>
              <a:t>met een contract van onbepaalde duur of statutair</a:t>
            </a:r>
          </a:p>
          <a:p>
            <a:pPr marL="368300" lvl="1" indent="0">
              <a:buNone/>
            </a:pPr>
            <a:r>
              <a:rPr lang="nl-BE" dirty="0"/>
              <a:t>     </a:t>
            </a:r>
            <a:r>
              <a:rPr lang="nl-BE" b="1" dirty="0"/>
              <a:t>EN</a:t>
            </a:r>
          </a:p>
          <a:p>
            <a:pPr marL="711200" lvl="1" indent="-342900"/>
            <a:r>
              <a:rPr lang="nl-BE" dirty="0"/>
              <a:t>die minstens 6 maanden in dienst is op de startdatum van de leaseovereenkomst.</a:t>
            </a:r>
          </a:p>
          <a:p>
            <a:pPr>
              <a:buFont typeface="Arial" panose="020B0604020202020204" pitchFamily="34" charset="0"/>
              <a:buChar char="•"/>
            </a:pPr>
            <a:r>
              <a:rPr lang="nl-BE" dirty="0"/>
              <a:t>Wie niet?</a:t>
            </a:r>
          </a:p>
          <a:p>
            <a:pPr lvl="1"/>
            <a:r>
              <a:rPr lang="nl-BE" dirty="0"/>
              <a:t>Personeelsleden die loonbeslag, loonoverdracht, collectieve schuldenregeling, beslag achterstallige alimentatie of budgetbeheer hebben</a:t>
            </a:r>
          </a:p>
          <a:p>
            <a:pPr lvl="1"/>
            <a:r>
              <a:rPr lang="nl-BE" dirty="0"/>
              <a:t>Wie in een opzegperiode zit</a:t>
            </a:r>
          </a:p>
          <a:p>
            <a:pPr lvl="1"/>
            <a:r>
              <a:rPr lang="nl-BE" dirty="0"/>
              <a:t>Familieleden van personeelsleden of derden</a:t>
            </a:r>
          </a:p>
          <a:p>
            <a:pPr marL="0" indent="0">
              <a:buNone/>
            </a:pPr>
            <a:endParaRPr lang="nl-BE" dirty="0"/>
          </a:p>
        </p:txBody>
      </p:sp>
    </p:spTree>
    <p:extLst>
      <p:ext uri="{BB962C8B-B14F-4D97-AF65-F5344CB8AC3E}">
        <p14:creationId xmlns:p14="http://schemas.microsoft.com/office/powerpoint/2010/main" val="23397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A5E561-AB19-4EBC-AB92-01BB89F95F9E}"/>
              </a:ext>
            </a:extLst>
          </p:cNvPr>
          <p:cNvSpPr>
            <a:spLocks noGrp="1"/>
          </p:cNvSpPr>
          <p:nvPr>
            <p:ph type="ctrTitle"/>
          </p:nvPr>
        </p:nvSpPr>
        <p:spPr/>
        <p:txBody>
          <a:bodyPr>
            <a:normAutofit/>
          </a:bodyPr>
          <a:lstStyle/>
          <a:p>
            <a:r>
              <a:rPr lang="nl-BE" dirty="0"/>
              <a:t>3. Financieel plaatje</a:t>
            </a:r>
          </a:p>
        </p:txBody>
      </p:sp>
      <p:pic>
        <p:nvPicPr>
          <p:cNvPr id="4" name="Afbeelding 3" descr="Vrouwelijke fietser in stad">
            <a:extLst>
              <a:ext uri="{FF2B5EF4-FFF2-40B4-BE49-F238E27FC236}">
                <a16:creationId xmlns:a16="http://schemas.microsoft.com/office/drawing/2014/main" id="{A99060A9-524A-059C-4E5F-1C72017D1CEC}"/>
              </a:ext>
            </a:extLst>
          </p:cNvPr>
          <p:cNvPicPr>
            <a:picLocks noChangeAspect="1"/>
          </p:cNvPicPr>
          <p:nvPr/>
        </p:nvPicPr>
        <p:blipFill rotWithShape="1">
          <a:blip r:embed="rId2">
            <a:extLst>
              <a:ext uri="{28A0092B-C50C-407E-A947-70E740481C1C}">
                <a14:useLocalDpi xmlns:a14="http://schemas.microsoft.com/office/drawing/2010/main" val="0"/>
              </a:ext>
            </a:extLst>
          </a:blip>
          <a:srcRect r="14921"/>
          <a:stretch/>
        </p:blipFill>
        <p:spPr>
          <a:xfrm>
            <a:off x="-2649648" y="0"/>
            <a:ext cx="8745648" cy="6858000"/>
          </a:xfrm>
          <a:prstGeom prst="rect">
            <a:avLst/>
          </a:prstGeom>
        </p:spPr>
      </p:pic>
      <p:grpSp>
        <p:nvGrpSpPr>
          <p:cNvPr id="12" name="Groep 11">
            <a:extLst>
              <a:ext uri="{FF2B5EF4-FFF2-40B4-BE49-F238E27FC236}">
                <a16:creationId xmlns:a16="http://schemas.microsoft.com/office/drawing/2014/main" id="{BAB840C3-3339-46D5-806F-5923FBBD954A}"/>
              </a:ext>
            </a:extLst>
          </p:cNvPr>
          <p:cNvGrpSpPr/>
          <p:nvPr/>
        </p:nvGrpSpPr>
        <p:grpSpPr>
          <a:xfrm>
            <a:off x="-1545450" y="2564887"/>
            <a:ext cx="8063811" cy="4312777"/>
            <a:chOff x="-1535618" y="2557923"/>
            <a:chExt cx="8063811" cy="4312777"/>
          </a:xfrm>
        </p:grpSpPr>
        <p:grpSp>
          <p:nvGrpSpPr>
            <p:cNvPr id="20" name="Groep 19">
              <a:extLst>
                <a:ext uri="{FF2B5EF4-FFF2-40B4-BE49-F238E27FC236}">
                  <a16:creationId xmlns:a16="http://schemas.microsoft.com/office/drawing/2014/main" id="{5619FF7F-74A3-4004-8814-69F1700DBCE9}"/>
                </a:ext>
              </a:extLst>
            </p:cNvPr>
            <p:cNvGrpSpPr/>
            <p:nvPr userDrawn="1"/>
          </p:nvGrpSpPr>
          <p:grpSpPr>
            <a:xfrm>
              <a:off x="-1535618" y="4308474"/>
              <a:ext cx="4589061" cy="2562226"/>
              <a:chOff x="-1535618" y="4308474"/>
              <a:chExt cx="4589061" cy="2562226"/>
            </a:xfrm>
          </p:grpSpPr>
          <p:pic>
            <p:nvPicPr>
              <p:cNvPr id="24" name="Graphic 23">
                <a:extLst>
                  <a:ext uri="{FF2B5EF4-FFF2-40B4-BE49-F238E27FC236}">
                    <a16:creationId xmlns:a16="http://schemas.microsoft.com/office/drawing/2014/main" id="{ABE35AEE-7E60-49D9-ABC6-513BF1AA68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618" y="4308474"/>
                <a:ext cx="4589061" cy="2562226"/>
              </a:xfrm>
              <a:prstGeom prst="rect">
                <a:avLst/>
              </a:prstGeom>
            </p:spPr>
          </p:pic>
          <p:pic>
            <p:nvPicPr>
              <p:cNvPr id="25" name="Graphic 24">
                <a:extLst>
                  <a:ext uri="{FF2B5EF4-FFF2-40B4-BE49-F238E27FC236}">
                    <a16:creationId xmlns:a16="http://schemas.microsoft.com/office/drawing/2014/main" id="{1428C9C4-E41A-45EF-AC80-0127702FF19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081" y="6091886"/>
                <a:ext cx="1908628" cy="254484"/>
              </a:xfrm>
              <a:prstGeom prst="rect">
                <a:avLst/>
              </a:prstGeom>
            </p:spPr>
          </p:pic>
        </p:grpSp>
        <p:grpSp>
          <p:nvGrpSpPr>
            <p:cNvPr id="21" name="Groep 20">
              <a:extLst>
                <a:ext uri="{FF2B5EF4-FFF2-40B4-BE49-F238E27FC236}">
                  <a16:creationId xmlns:a16="http://schemas.microsoft.com/office/drawing/2014/main" id="{72188D0B-78EF-437C-899A-242FBD60B78F}"/>
                </a:ext>
              </a:extLst>
            </p:cNvPr>
            <p:cNvGrpSpPr/>
            <p:nvPr userDrawn="1"/>
          </p:nvGrpSpPr>
          <p:grpSpPr>
            <a:xfrm>
              <a:off x="5663806" y="2557923"/>
              <a:ext cx="864387" cy="1259275"/>
              <a:chOff x="5686425" y="2616619"/>
              <a:chExt cx="819150" cy="1193381"/>
            </a:xfrm>
          </p:grpSpPr>
          <p:pic>
            <p:nvPicPr>
              <p:cNvPr id="22" name="Graphic 21">
                <a:extLst>
                  <a:ext uri="{FF2B5EF4-FFF2-40B4-BE49-F238E27FC236}">
                    <a16:creationId xmlns:a16="http://schemas.microsoft.com/office/drawing/2014/main" id="{4815893B-62CD-4DB0-9369-2F240B69D5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425" y="3352641"/>
                <a:ext cx="819150" cy="457359"/>
              </a:xfrm>
              <a:prstGeom prst="rect">
                <a:avLst/>
              </a:prstGeom>
            </p:spPr>
          </p:pic>
          <p:pic>
            <p:nvPicPr>
              <p:cNvPr id="23" name="Graphic 22">
                <a:extLst>
                  <a:ext uri="{FF2B5EF4-FFF2-40B4-BE49-F238E27FC236}">
                    <a16:creationId xmlns:a16="http://schemas.microsoft.com/office/drawing/2014/main" id="{AC5EB998-799E-4075-95AF-6850B0AF6E5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686425" y="2616619"/>
                <a:ext cx="819150" cy="457357"/>
              </a:xfrm>
              <a:prstGeom prst="rect">
                <a:avLst/>
              </a:prstGeom>
            </p:spPr>
          </p:pic>
        </p:grpSp>
      </p:grpSp>
    </p:spTree>
    <p:extLst>
      <p:ext uri="{BB962C8B-B14F-4D97-AF65-F5344CB8AC3E}">
        <p14:creationId xmlns:p14="http://schemas.microsoft.com/office/powerpoint/2010/main" val="201025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41AA7E9-915F-4AC4-A378-7287029CA094}"/>
              </a:ext>
            </a:extLst>
          </p:cNvPr>
          <p:cNvSpPr>
            <a:spLocks noGrp="1"/>
          </p:cNvSpPr>
          <p:nvPr>
            <p:ph type="sldNum" sz="quarter" idx="10"/>
          </p:nvPr>
        </p:nvSpPr>
        <p:spPr/>
        <p:txBody>
          <a:bodyPr/>
          <a:lstStyle/>
          <a:p>
            <a:r>
              <a:rPr lang="nl-BE" dirty="0"/>
              <a:t>  Budget | </a:t>
            </a:r>
            <a:fld id="{7041C7A3-E829-4D37-892F-1C65915BDFD4}" type="slidenum">
              <a:rPr lang="nl-BE" smtClean="0"/>
              <a:pPr/>
              <a:t>7</a:t>
            </a:fld>
            <a:endParaRPr lang="nl-BE" dirty="0"/>
          </a:p>
        </p:txBody>
      </p:sp>
      <p:sp>
        <p:nvSpPr>
          <p:cNvPr id="3" name="Titel 2">
            <a:extLst>
              <a:ext uri="{FF2B5EF4-FFF2-40B4-BE49-F238E27FC236}">
                <a16:creationId xmlns:a16="http://schemas.microsoft.com/office/drawing/2014/main" id="{757B39DC-71B2-4B8B-A6B4-E66B9D894061}"/>
              </a:ext>
            </a:extLst>
          </p:cNvPr>
          <p:cNvSpPr>
            <a:spLocks noGrp="1"/>
          </p:cNvSpPr>
          <p:nvPr>
            <p:ph type="ctrTitle"/>
          </p:nvPr>
        </p:nvSpPr>
        <p:spPr/>
        <p:txBody>
          <a:bodyPr>
            <a:normAutofit/>
          </a:bodyPr>
          <a:lstStyle/>
          <a:p>
            <a:r>
              <a:rPr lang="nl-BE" dirty="0"/>
              <a:t>Waarmee koop je je fiets aan?</a:t>
            </a:r>
          </a:p>
        </p:txBody>
      </p:sp>
      <p:sp>
        <p:nvSpPr>
          <p:cNvPr id="4" name="Tijdelijke aanduiding voor tekst 3">
            <a:extLst>
              <a:ext uri="{FF2B5EF4-FFF2-40B4-BE49-F238E27FC236}">
                <a16:creationId xmlns:a16="http://schemas.microsoft.com/office/drawing/2014/main" id="{53572E48-5983-43A8-8D75-C033CE5F8730}"/>
              </a:ext>
            </a:extLst>
          </p:cNvPr>
          <p:cNvSpPr>
            <a:spLocks noGrp="1"/>
          </p:cNvSpPr>
          <p:nvPr>
            <p:ph type="body" sz="quarter" idx="11"/>
          </p:nvPr>
        </p:nvSpPr>
        <p:spPr/>
        <p:txBody>
          <a:bodyPr>
            <a:normAutofit/>
          </a:bodyPr>
          <a:lstStyle/>
          <a:p>
            <a:r>
              <a:rPr lang="nl-BE" dirty="0"/>
              <a:t>Eindejaarstoelage</a:t>
            </a:r>
          </a:p>
          <a:p>
            <a:pPr marL="0" indent="0">
              <a:buNone/>
            </a:pPr>
            <a:endParaRPr lang="nl-BE" dirty="0"/>
          </a:p>
          <a:p>
            <a:pPr marL="0" indent="0">
              <a:buNone/>
            </a:pPr>
            <a:r>
              <a:rPr lang="nl-BE" dirty="0"/>
              <a:t>OF</a:t>
            </a:r>
          </a:p>
          <a:p>
            <a:pPr marL="0" indent="0">
              <a:buNone/>
            </a:pPr>
            <a:endParaRPr lang="nl-BE" dirty="0"/>
          </a:p>
          <a:p>
            <a:pPr marL="0" indent="0">
              <a:buNone/>
            </a:pPr>
            <a:r>
              <a:rPr lang="nl-BE" dirty="0"/>
              <a:t>2. Vakantiedagen</a:t>
            </a:r>
          </a:p>
        </p:txBody>
      </p:sp>
      <p:sp>
        <p:nvSpPr>
          <p:cNvPr id="5" name="Tijdelijke aanduiding voor tekst 3">
            <a:extLst>
              <a:ext uri="{FF2B5EF4-FFF2-40B4-BE49-F238E27FC236}">
                <a16:creationId xmlns:a16="http://schemas.microsoft.com/office/drawing/2014/main" id="{1927F1FE-682B-45EE-BD3B-76EC40DD2DE1}"/>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2026 – 2027 - 2028</a:t>
            </a:r>
          </a:p>
        </p:txBody>
      </p:sp>
      <p:cxnSp>
        <p:nvCxnSpPr>
          <p:cNvPr id="7" name="Rechte verbindingslijn met pijl 6">
            <a:extLst>
              <a:ext uri="{FF2B5EF4-FFF2-40B4-BE49-F238E27FC236}">
                <a16:creationId xmlns:a16="http://schemas.microsoft.com/office/drawing/2014/main" id="{E9FF4312-8F05-94D4-DA28-FEF46D392473}"/>
              </a:ext>
            </a:extLst>
          </p:cNvPr>
          <p:cNvCxnSpPr/>
          <p:nvPr/>
        </p:nvCxnSpPr>
        <p:spPr>
          <a:xfrm>
            <a:off x="4661210" y="2497873"/>
            <a:ext cx="780585"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8" name="Picture 2" descr="Cycle Valley – Happy mobility solutions">
            <a:extLst>
              <a:ext uri="{FF2B5EF4-FFF2-40B4-BE49-F238E27FC236}">
                <a16:creationId xmlns:a16="http://schemas.microsoft.com/office/drawing/2014/main" id="{BDC8AED6-0EF8-62EC-5653-6E2932CC2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845" y="3333135"/>
            <a:ext cx="2565301" cy="256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2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8EB7-A011-ECB5-B485-E53351D8BD1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DA93915-CB73-3094-68C9-233E84F74AD8}"/>
              </a:ext>
            </a:extLst>
          </p:cNvPr>
          <p:cNvSpPr>
            <a:spLocks noGrp="1"/>
          </p:cNvSpPr>
          <p:nvPr>
            <p:ph type="sldNum" sz="quarter" idx="10"/>
          </p:nvPr>
        </p:nvSpPr>
        <p:spPr/>
        <p:txBody>
          <a:bodyPr/>
          <a:lstStyle/>
          <a:p>
            <a:r>
              <a:rPr lang="nl-BE" dirty="0"/>
              <a:t> Budget | </a:t>
            </a:r>
            <a:fld id="{7041C7A3-E829-4D37-892F-1C65915BDFD4}" type="slidenum">
              <a:rPr lang="nl-BE" smtClean="0"/>
              <a:pPr/>
              <a:t>8</a:t>
            </a:fld>
            <a:endParaRPr lang="nl-BE" dirty="0"/>
          </a:p>
        </p:txBody>
      </p:sp>
      <p:sp>
        <p:nvSpPr>
          <p:cNvPr id="3" name="Titel 2">
            <a:extLst>
              <a:ext uri="{FF2B5EF4-FFF2-40B4-BE49-F238E27FC236}">
                <a16:creationId xmlns:a16="http://schemas.microsoft.com/office/drawing/2014/main" id="{1F751EFA-77C0-CEAF-FBA1-163AB8BD770F}"/>
              </a:ext>
            </a:extLst>
          </p:cNvPr>
          <p:cNvSpPr>
            <a:spLocks noGrp="1"/>
          </p:cNvSpPr>
          <p:nvPr>
            <p:ph type="ctrTitle"/>
          </p:nvPr>
        </p:nvSpPr>
        <p:spPr/>
        <p:txBody>
          <a:bodyPr>
            <a:normAutofit/>
          </a:bodyPr>
          <a:lstStyle/>
          <a:p>
            <a:r>
              <a:rPr lang="nl-BE" dirty="0"/>
              <a:t>1. Eindejaarstoelage</a:t>
            </a:r>
          </a:p>
        </p:txBody>
      </p:sp>
      <p:sp>
        <p:nvSpPr>
          <p:cNvPr id="4" name="Tijdelijke aanduiding voor tekst 3">
            <a:extLst>
              <a:ext uri="{FF2B5EF4-FFF2-40B4-BE49-F238E27FC236}">
                <a16:creationId xmlns:a16="http://schemas.microsoft.com/office/drawing/2014/main" id="{6660BA59-A2B8-01BF-486B-0543E1DF2521}"/>
              </a:ext>
            </a:extLst>
          </p:cNvPr>
          <p:cNvSpPr>
            <a:spLocks noGrp="1"/>
          </p:cNvSpPr>
          <p:nvPr>
            <p:ph type="body" sz="quarter" idx="11"/>
          </p:nvPr>
        </p:nvSpPr>
        <p:spPr/>
        <p:txBody>
          <a:bodyPr>
            <a:normAutofit/>
          </a:bodyPr>
          <a:lstStyle/>
          <a:p>
            <a:pPr marL="0" indent="0">
              <a:buNone/>
            </a:pPr>
            <a:r>
              <a:rPr lang="nl-BE" dirty="0"/>
              <a:t>Fictief voorbeeld</a:t>
            </a:r>
          </a:p>
        </p:txBody>
      </p:sp>
      <p:sp>
        <p:nvSpPr>
          <p:cNvPr id="5" name="Tijdelijke aanduiding voor tekst 3">
            <a:extLst>
              <a:ext uri="{FF2B5EF4-FFF2-40B4-BE49-F238E27FC236}">
                <a16:creationId xmlns:a16="http://schemas.microsoft.com/office/drawing/2014/main" id="{D7805AF6-B278-55D9-8F0D-E1CA27AAE559}"/>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sp>
        <p:nvSpPr>
          <p:cNvPr id="7" name="Tekstvak 6">
            <a:extLst>
              <a:ext uri="{FF2B5EF4-FFF2-40B4-BE49-F238E27FC236}">
                <a16:creationId xmlns:a16="http://schemas.microsoft.com/office/drawing/2014/main" id="{2FB6089D-1DBC-4092-9520-868F71CE9A3C}"/>
              </a:ext>
            </a:extLst>
          </p:cNvPr>
          <p:cNvSpPr txBox="1"/>
          <p:nvPr/>
        </p:nvSpPr>
        <p:spPr>
          <a:xfrm>
            <a:off x="2123767" y="3162022"/>
            <a:ext cx="8416413" cy="1659493"/>
          </a:xfrm>
          <a:prstGeom prst="rect">
            <a:avLst/>
          </a:prstGeom>
          <a:noFill/>
        </p:spPr>
        <p:txBody>
          <a:bodyPr wrap="square">
            <a:spAutoFit/>
          </a:bodyPr>
          <a:lstStyle/>
          <a:p>
            <a:pPr>
              <a:lnSpc>
                <a:spcPct val="107000"/>
              </a:lnSpc>
              <a:spcAft>
                <a:spcPts val="800"/>
              </a:spcAft>
              <a:buNone/>
            </a:pPr>
            <a:r>
              <a:rPr lang="nl-BE" sz="2400" kern="100" dirty="0">
                <a:effectLst/>
                <a:latin typeface="Aptos" panose="020B0004020202020204" pitchFamily="34" charset="0"/>
                <a:ea typeface="Aptos" panose="020B0004020202020204" pitchFamily="34" charset="0"/>
                <a:cs typeface="Times New Roman" panose="02020603050405020304" pitchFamily="18" charset="0"/>
              </a:rPr>
              <a:t>‘</a:t>
            </a:r>
            <a:r>
              <a:rPr lang="nl-BE" sz="2400" i="1" kern="100" dirty="0">
                <a:effectLst/>
                <a:latin typeface="Aptos" panose="020B0004020202020204" pitchFamily="34" charset="0"/>
                <a:ea typeface="Aptos" panose="020B0004020202020204" pitchFamily="34" charset="0"/>
                <a:cs typeface="Times New Roman" panose="02020603050405020304" pitchFamily="18" charset="0"/>
              </a:rPr>
              <a:t>Jos wil een fiets leasen, hij is een contractueel personeelslid. Hij vraagt zich af voor welk maximumbudget hij een fiets kan kiezen en welk voordeel hij hier dan uithaalt tegenover zijn fiets gewoon zelf aan te kopen.’</a:t>
            </a:r>
          </a:p>
        </p:txBody>
      </p:sp>
    </p:spTree>
    <p:extLst>
      <p:ext uri="{BB962C8B-B14F-4D97-AF65-F5344CB8AC3E}">
        <p14:creationId xmlns:p14="http://schemas.microsoft.com/office/powerpoint/2010/main" val="301030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3698-0E79-58E0-6FDF-7D3458CD2F3A}"/>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F1EB2E1-AD35-51EF-53D4-9D6012724540}"/>
              </a:ext>
            </a:extLst>
          </p:cNvPr>
          <p:cNvSpPr>
            <a:spLocks noGrp="1"/>
          </p:cNvSpPr>
          <p:nvPr>
            <p:ph type="sldNum" sz="quarter" idx="10"/>
          </p:nvPr>
        </p:nvSpPr>
        <p:spPr/>
        <p:txBody>
          <a:bodyPr/>
          <a:lstStyle/>
          <a:p>
            <a:r>
              <a:rPr lang="nl-BE" dirty="0"/>
              <a:t> Budget | </a:t>
            </a:r>
            <a:fld id="{7041C7A3-E829-4D37-892F-1C65915BDFD4}" type="slidenum">
              <a:rPr lang="nl-BE" smtClean="0"/>
              <a:pPr/>
              <a:t>9</a:t>
            </a:fld>
            <a:endParaRPr lang="nl-BE" dirty="0"/>
          </a:p>
        </p:txBody>
      </p:sp>
      <p:sp>
        <p:nvSpPr>
          <p:cNvPr id="4" name="Tijdelijke aanduiding voor tekst 3">
            <a:extLst>
              <a:ext uri="{FF2B5EF4-FFF2-40B4-BE49-F238E27FC236}">
                <a16:creationId xmlns:a16="http://schemas.microsoft.com/office/drawing/2014/main" id="{358C3196-A4B7-A1E7-1B3A-9368D1429A7D}"/>
              </a:ext>
            </a:extLst>
          </p:cNvPr>
          <p:cNvSpPr>
            <a:spLocks noGrp="1"/>
          </p:cNvSpPr>
          <p:nvPr>
            <p:ph type="body" sz="quarter" idx="11"/>
          </p:nvPr>
        </p:nvSpPr>
        <p:spPr>
          <a:xfrm>
            <a:off x="1376516" y="1174954"/>
            <a:ext cx="7620000" cy="472269"/>
          </a:xfrm>
        </p:spPr>
        <p:txBody>
          <a:bodyPr>
            <a:normAutofit/>
          </a:bodyPr>
          <a:lstStyle/>
          <a:p>
            <a:pPr marL="0" indent="0">
              <a:buNone/>
            </a:pPr>
            <a:r>
              <a:rPr lang="nl-BE" dirty="0"/>
              <a:t>Jos zijn eindejaarstoelage (fictief):</a:t>
            </a:r>
          </a:p>
          <a:p>
            <a:pPr marL="0" indent="0">
              <a:buNone/>
            </a:pPr>
            <a:endParaRPr lang="nl-BE" dirty="0"/>
          </a:p>
          <a:p>
            <a:pPr marL="0" indent="0">
              <a:buNone/>
            </a:pPr>
            <a:endParaRPr lang="nl-BE" dirty="0"/>
          </a:p>
        </p:txBody>
      </p:sp>
      <p:sp>
        <p:nvSpPr>
          <p:cNvPr id="5" name="Tijdelijke aanduiding voor tekst 3">
            <a:extLst>
              <a:ext uri="{FF2B5EF4-FFF2-40B4-BE49-F238E27FC236}">
                <a16:creationId xmlns:a16="http://schemas.microsoft.com/office/drawing/2014/main" id="{CCA26ABE-56AD-1DC8-0189-64C10B97F674}"/>
              </a:ext>
            </a:extLst>
          </p:cNvPr>
          <p:cNvSpPr txBox="1">
            <a:spLocks/>
          </p:cNvSpPr>
          <p:nvPr/>
        </p:nvSpPr>
        <p:spPr>
          <a:xfrm>
            <a:off x="5550310" y="2299784"/>
            <a:ext cx="3052916" cy="472269"/>
          </a:xfrm>
          <a:prstGeom prst="rect">
            <a:avLst/>
          </a:prstGeom>
          <a:ln>
            <a:noFill/>
          </a:ln>
        </p:spPr>
        <p:txBody>
          <a:bodyPr vert="horz" lIns="91440" tIns="45720" rIns="91440" bIns="45720" rtlCol="0">
            <a:normAutofit/>
          </a:bodyPr>
          <a:lst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dirty="0"/>
          </a:p>
        </p:txBody>
      </p:sp>
      <p:graphicFrame>
        <p:nvGraphicFramePr>
          <p:cNvPr id="9" name="Tabel 8">
            <a:extLst>
              <a:ext uri="{FF2B5EF4-FFF2-40B4-BE49-F238E27FC236}">
                <a16:creationId xmlns:a16="http://schemas.microsoft.com/office/drawing/2014/main" id="{8F1BDE7C-65C1-470C-FED8-CF8D1D756C64}"/>
              </a:ext>
            </a:extLst>
          </p:cNvPr>
          <p:cNvGraphicFramePr>
            <a:graphicFrameLocks noGrp="1"/>
          </p:cNvGraphicFramePr>
          <p:nvPr>
            <p:extLst>
              <p:ext uri="{D42A27DB-BD31-4B8C-83A1-F6EECF244321}">
                <p14:modId xmlns:p14="http://schemas.microsoft.com/office/powerpoint/2010/main" val="1096476783"/>
              </p:ext>
            </p:extLst>
          </p:nvPr>
        </p:nvGraphicFramePr>
        <p:xfrm>
          <a:off x="2197709" y="2133169"/>
          <a:ext cx="7349414" cy="1849120"/>
        </p:xfrm>
        <a:graphic>
          <a:graphicData uri="http://schemas.openxmlformats.org/drawingml/2006/table">
            <a:tbl>
              <a:tblPr firstRow="1" bandRow="1">
                <a:tableStyleId>{5C22544A-7EE6-4342-B048-85BDC9FD1C3A}</a:tableStyleId>
              </a:tblPr>
              <a:tblGrid>
                <a:gridCol w="6339186">
                  <a:extLst>
                    <a:ext uri="{9D8B030D-6E8A-4147-A177-3AD203B41FA5}">
                      <a16:colId xmlns:a16="http://schemas.microsoft.com/office/drawing/2014/main" val="4119807479"/>
                    </a:ext>
                  </a:extLst>
                </a:gridCol>
                <a:gridCol w="1010228">
                  <a:extLst>
                    <a:ext uri="{9D8B030D-6E8A-4147-A177-3AD203B41FA5}">
                      <a16:colId xmlns:a16="http://schemas.microsoft.com/office/drawing/2014/main" val="247058734"/>
                    </a:ext>
                  </a:extLst>
                </a:gridCol>
              </a:tblGrid>
              <a:tr h="301583">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979982"/>
                  </a:ext>
                </a:extLst>
              </a:tr>
              <a:tr h="370840">
                <a:tc>
                  <a:txBody>
                    <a:bodyPr/>
                    <a:lstStyle/>
                    <a:p>
                      <a:r>
                        <a:rPr lang="nl-BE" dirty="0">
                          <a:solidFill>
                            <a:schemeClr val="tx1">
                              <a:lumMod val="40000"/>
                              <a:lumOff val="60000"/>
                            </a:schemeClr>
                          </a:solidFill>
                        </a:rPr>
                        <a:t>RSZ-bijdrage als werkgever (28,85%)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nl-B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020832"/>
                  </a:ext>
                </a:extLst>
              </a:tr>
              <a:tr h="370840">
                <a:tc>
                  <a:txBody>
                    <a:bodyPr/>
                    <a:lstStyle/>
                    <a:p>
                      <a:r>
                        <a:rPr lang="nl-BE" dirty="0"/>
                        <a:t>Bruto eindejaarstoelage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9841717"/>
                  </a:ext>
                </a:extLst>
              </a:tr>
              <a:tr h="370840">
                <a:tc>
                  <a:txBody>
                    <a:bodyPr/>
                    <a:lstStyle/>
                    <a:p>
                      <a:r>
                        <a:rPr lang="nl-BE" dirty="0"/>
                        <a:t>RSZ-bijdrage als werknemer + bedrijfsvoorheffing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€1700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8806783"/>
                  </a:ext>
                </a:extLst>
              </a:tr>
              <a:tr h="370840">
                <a:tc>
                  <a:txBody>
                    <a:bodyPr/>
                    <a:lstStyle/>
                    <a:p>
                      <a:r>
                        <a:rPr lang="nl-BE" dirty="0"/>
                        <a:t>Netto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dirty="0"/>
                        <a:t>€1300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417698"/>
                  </a:ext>
                </a:extLst>
              </a:tr>
            </a:tbl>
          </a:graphicData>
        </a:graphic>
      </p:graphicFrame>
      <p:sp>
        <p:nvSpPr>
          <p:cNvPr id="11" name="Tekstvak 10">
            <a:extLst>
              <a:ext uri="{FF2B5EF4-FFF2-40B4-BE49-F238E27FC236}">
                <a16:creationId xmlns:a16="http://schemas.microsoft.com/office/drawing/2014/main" id="{B035C02B-CB16-26D1-98F4-34AB514A0CF6}"/>
              </a:ext>
            </a:extLst>
          </p:cNvPr>
          <p:cNvSpPr txBox="1"/>
          <p:nvPr/>
        </p:nvSpPr>
        <p:spPr>
          <a:xfrm>
            <a:off x="1617998" y="4661013"/>
            <a:ext cx="8508836" cy="959943"/>
          </a:xfrm>
          <a:prstGeom prst="rect">
            <a:avLst/>
          </a:prstGeom>
          <a:noFill/>
        </p:spPr>
        <p:txBody>
          <a:bodyPr wrap="square">
            <a:spAutoFit/>
          </a:bodyPr>
          <a:lstStyle/>
          <a:p>
            <a:pPr lvl="0">
              <a:lnSpc>
                <a:spcPct val="107000"/>
              </a:lnSpc>
              <a:spcAft>
                <a:spcPts val="800"/>
              </a:spcAft>
            </a:pPr>
            <a:r>
              <a:rPr lang="nl-BE" sz="1800" kern="100" dirty="0">
                <a:effectLst/>
                <a:latin typeface="+mj-lt"/>
                <a:ea typeface="Aptos" panose="020B0004020202020204" pitchFamily="34" charset="0"/>
                <a:cs typeface="Times New Roman" panose="02020603050405020304" pitchFamily="18" charset="0"/>
              </a:rPr>
              <a:t>Als Jos gewoon zelf een fiets aankoopt, buiten de fietslease, kan hij deze 1300 euro eindejaarstoelage (</a:t>
            </a:r>
            <a:r>
              <a:rPr lang="nl-BE" kern="100" dirty="0">
                <a:latin typeface="+mj-lt"/>
                <a:cs typeface="Times New Roman" panose="02020603050405020304" pitchFamily="18" charset="0"/>
              </a:rPr>
              <a:t>of 3900 </a:t>
            </a:r>
            <a:r>
              <a:rPr lang="nl-BE" sz="1800" kern="100" dirty="0">
                <a:effectLst/>
                <a:latin typeface="+mj-lt"/>
                <a:ea typeface="Aptos" panose="020B0004020202020204" pitchFamily="34" charset="0"/>
                <a:cs typeface="Times New Roman" panose="02020603050405020304" pitchFamily="18" charset="0"/>
              </a:rPr>
              <a:t>euro na 3 jaar) netto hiervoor gebruiken. </a:t>
            </a:r>
            <a:r>
              <a:rPr lang="nl-BE" kern="100" dirty="0">
                <a:latin typeface="+mj-lt"/>
                <a:ea typeface="Aptos" panose="020B0004020202020204" pitchFamily="34" charset="0"/>
                <a:cs typeface="Times New Roman" panose="02020603050405020304" pitchFamily="18" charset="0"/>
              </a:rPr>
              <a:t>Dit kan hij uiteraard nog verder aanvullen met eigen budget.</a:t>
            </a:r>
            <a:endParaRPr lang="nl-BE" sz="1800" kern="100" dirty="0">
              <a:effectLst/>
              <a:latin typeface="+mj-lt"/>
              <a:ea typeface="Aptos" panose="020B0004020202020204" pitchFamily="34" charset="0"/>
              <a:cs typeface="Times New Roman" panose="02020603050405020304" pitchFamily="18" charset="0"/>
            </a:endParaRPr>
          </a:p>
        </p:txBody>
      </p:sp>
      <p:cxnSp>
        <p:nvCxnSpPr>
          <p:cNvPr id="13" name="Rechte verbindingslijn 12">
            <a:extLst>
              <a:ext uri="{FF2B5EF4-FFF2-40B4-BE49-F238E27FC236}">
                <a16:creationId xmlns:a16="http://schemas.microsoft.com/office/drawing/2014/main" id="{5332471E-9C17-4115-2777-1C2CCB5DF46D}"/>
              </a:ext>
            </a:extLst>
          </p:cNvPr>
          <p:cNvCxnSpPr/>
          <p:nvPr/>
        </p:nvCxnSpPr>
        <p:spPr>
          <a:xfrm>
            <a:off x="8524567" y="3608438"/>
            <a:ext cx="94389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5B202CB4-0EAD-4C6F-5AC9-CFAA99EE1F00}"/>
              </a:ext>
            </a:extLst>
          </p:cNvPr>
          <p:cNvCxnSpPr>
            <a:cxnSpLocks/>
          </p:cNvCxnSpPr>
          <p:nvPr/>
        </p:nvCxnSpPr>
        <p:spPr>
          <a:xfrm>
            <a:off x="8288594" y="3608438"/>
            <a:ext cx="101026" cy="4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910605"/>
      </p:ext>
    </p:extLst>
  </p:cSld>
  <p:clrMapOvr>
    <a:masterClrMapping/>
  </p:clrMapOvr>
</p:sld>
</file>

<file path=ppt/theme/theme1.xml><?xml version="1.0" encoding="utf-8"?>
<a:theme xmlns:a="http://schemas.openxmlformats.org/drawingml/2006/main" name="Kantoorthema">
  <a:themeElements>
    <a:clrScheme name="TURNHOUT">
      <a:dk1>
        <a:srgbClr val="1E64C8"/>
      </a:dk1>
      <a:lt1>
        <a:srgbClr val="A9D8E0"/>
      </a:lt1>
      <a:dk2>
        <a:srgbClr val="FFFFFF"/>
      </a:dk2>
      <a:lt2>
        <a:srgbClr val="000000"/>
      </a:lt2>
      <a:accent1>
        <a:srgbClr val="8094DD"/>
      </a:accent1>
      <a:accent2>
        <a:srgbClr val="266452"/>
      </a:accent2>
      <a:accent3>
        <a:srgbClr val="FFC27B"/>
      </a:accent3>
      <a:accent4>
        <a:srgbClr val="5E2750"/>
      </a:accent4>
      <a:accent5>
        <a:srgbClr val="287A50"/>
      </a:accent5>
      <a:accent6>
        <a:srgbClr val="F7D3B5"/>
      </a:accent6>
      <a:hlink>
        <a:srgbClr val="E59AAA"/>
      </a:hlink>
      <a:folHlink>
        <a:srgbClr val="ED2939"/>
      </a:folHlink>
    </a:clrScheme>
    <a:fontScheme name="TURNH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ormAutofit/>
      </a:bodyPr>
      <a:lstStyle>
        <a:defPPr algn="ctr">
          <a:defRPr dirty="0">
            <a:solidFill>
              <a:schemeClr val="tx2"/>
            </a:solidFill>
          </a:defRPr>
        </a:defPPr>
      </a:lstStyle>
    </a:txDef>
  </a:objectDefaults>
  <a:extraClrSchemeLst/>
  <a:extLst>
    <a:ext uri="{05A4C25C-085E-4340-85A3-A5531E510DB2}">
      <thm15:themeFamily xmlns:thm15="http://schemas.microsoft.com/office/thememl/2012/main" name="TURNHOUT_presentatie" id="{075DE0C3-EDCF-413D-AC84-CDEA4FBEA472}" vid="{7E3D6076-C4CC-4798-8B02-F48EF4F55B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6DDC9F185AA49B447C71E0481CC39" ma:contentTypeVersion="3" ma:contentTypeDescription="Een nieuw document maken." ma:contentTypeScope="" ma:versionID="a52abff949ed55c2f44a7ad14fa988b3">
  <xsd:schema xmlns:xsd="http://www.w3.org/2001/XMLSchema" xmlns:xs="http://www.w3.org/2001/XMLSchema" xmlns:p="http://schemas.microsoft.com/office/2006/metadata/properties" xmlns:ns2="64edaa51-74fe-4213-b4e2-99a253cd6c9f" targetNamespace="http://schemas.microsoft.com/office/2006/metadata/properties" ma:root="true" ma:fieldsID="532e48e280939f86e0f64ab82d0181c2" ns2:_="">
    <xsd:import namespace="64edaa51-74fe-4213-b4e2-99a253cd6c9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daa51-74fe-4213-b4e2-99a253cd6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C392B1-5C2D-42E0-82F3-4ED061D18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daa51-74fe-4213-b4e2-99a253cd6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B8045-BB2F-4029-869B-FEE6ECDC8194}">
  <ds:schemaRefs>
    <ds:schemaRef ds:uri="http://schemas.microsoft.com/sharepoint/v3/contenttype/forms"/>
  </ds:schemaRefs>
</ds:datastoreItem>
</file>

<file path=customXml/itemProps3.xml><?xml version="1.0" encoding="utf-8"?>
<ds:datastoreItem xmlns:ds="http://schemas.openxmlformats.org/officeDocument/2006/customXml" ds:itemID="{3F177930-6790-444A-8499-315268DEA807}">
  <ds:schemaRefs>
    <ds:schemaRef ds:uri="http://purl.org/dc/elements/1.1/"/>
    <ds:schemaRef ds:uri="64edaa51-74fe-4213-b4e2-99a253cd6c9f"/>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Turnhout presentatie</Template>
  <TotalTime>489</TotalTime>
  <Words>2494</Words>
  <Application>Microsoft Office PowerPoint</Application>
  <PresentationFormat>Breedbeeld</PresentationFormat>
  <Paragraphs>216</Paragraphs>
  <Slides>22</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Aptos</vt:lpstr>
      <vt:lpstr>Arial</vt:lpstr>
      <vt:lpstr>Arial hoofdtekst</vt:lpstr>
      <vt:lpstr>Calibri</vt:lpstr>
      <vt:lpstr>Times New Roman</vt:lpstr>
      <vt:lpstr>Kantoorthema</vt:lpstr>
      <vt:lpstr>PowerPoint-presentatie</vt:lpstr>
      <vt:lpstr>Fietslease</vt:lpstr>
      <vt:lpstr>Inhoud</vt:lpstr>
      <vt:lpstr>1. Wat is fietslease?</vt:lpstr>
      <vt:lpstr>2. Wie komt in aanmerking?</vt:lpstr>
      <vt:lpstr>3. Financieel plaatje</vt:lpstr>
      <vt:lpstr>Waarmee koop je je fiets aan?</vt:lpstr>
      <vt:lpstr>1. Eindejaarstoelage</vt:lpstr>
      <vt:lpstr>PowerPoint-presentatie</vt:lpstr>
      <vt:lpstr>PowerPoint-presentatie</vt:lpstr>
      <vt:lpstr>PowerPoint-presentatie</vt:lpstr>
      <vt:lpstr>PowerPoint-presentatie</vt:lpstr>
      <vt:lpstr>2. Vakantiedagen</vt:lpstr>
      <vt:lpstr>Hoe ken je je persoonlijk budget?</vt:lpstr>
      <vt:lpstr>Help, mijn situatie verandert, wat nu? </vt:lpstr>
      <vt:lpstr>Help, mijn situatie verandert, wat nu? </vt:lpstr>
      <vt:lpstr>Cycle Valley is de schakel tussen jullie werknemers,  ons als werkgever en de fietshandelaars.</vt:lpstr>
      <vt:lpstr>5. Welke flow volgen we?</vt:lpstr>
      <vt:lpstr>Flow</vt:lpstr>
      <vt:lpstr>Flow</vt:lpstr>
      <vt:lpstr>6. Vragen?</vt:lpstr>
      <vt:lpstr>Stadskantoor, campus Blairon 200, 2300 Turnhout +32 14 44 33 11, stad@turnhout.be, www.turnhout.be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Noyens Lies</dc:creator>
  <cp:lastModifiedBy>Van Eijndhoven Roos</cp:lastModifiedBy>
  <cp:revision>15</cp:revision>
  <cp:lastPrinted>2025-10-03T09:01:29Z</cp:lastPrinted>
  <dcterms:created xsi:type="dcterms:W3CDTF">2025-09-18T10:15:37Z</dcterms:created>
  <dcterms:modified xsi:type="dcterms:W3CDTF">2025-10-03T09:13:23Z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0x010100B376DDC9F185AA49B447C71E0481CC39</vt:lpwstr>
  </property>
</Properties>
</file>